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43" r:id="rId2"/>
    <p:sldId id="517" r:id="rId3"/>
    <p:sldId id="518" r:id="rId4"/>
    <p:sldId id="540" r:id="rId5"/>
    <p:sldId id="539" r:id="rId6"/>
    <p:sldId id="527" r:id="rId7"/>
    <p:sldId id="533" r:id="rId8"/>
    <p:sldId id="520" r:id="rId9"/>
    <p:sldId id="534" r:id="rId10"/>
    <p:sldId id="538" r:id="rId11"/>
    <p:sldId id="536" r:id="rId12"/>
    <p:sldId id="537" r:id="rId13"/>
    <p:sldId id="530" r:id="rId14"/>
    <p:sldId id="522" r:id="rId15"/>
    <p:sldId id="521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4">
          <p15:clr>
            <a:srgbClr val="A4A3A4"/>
          </p15:clr>
        </p15:guide>
        <p15:guide id="3" orient="horz" pos="3226">
          <p15:clr>
            <a:srgbClr val="A4A3A4"/>
          </p15:clr>
        </p15:guide>
        <p15:guide id="4" pos="3120">
          <p15:clr>
            <a:srgbClr val="A4A3A4"/>
          </p15:clr>
        </p15:guide>
        <p15:guide id="5" pos="172">
          <p15:clr>
            <a:srgbClr val="A4A3A4"/>
          </p15:clr>
        </p15:guide>
        <p15:guide id="6" pos="6046">
          <p15:clr>
            <a:srgbClr val="A4A3A4"/>
          </p15:clr>
        </p15:guide>
        <p15:guide id="7" orient="horz" pos="2364">
          <p15:clr>
            <a:srgbClr val="A4A3A4"/>
          </p15:clr>
        </p15:guide>
        <p15:guide id="8" pos="60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C44"/>
    <a:srgbClr val="3C5B19"/>
    <a:srgbClr val="FFB3B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80" autoAdjust="0"/>
    <p:restoredTop sz="94969" autoAdjust="0"/>
  </p:normalViewPr>
  <p:slideViewPr>
    <p:cSldViewPr showGuides="1">
      <p:cViewPr varScale="1">
        <p:scale>
          <a:sx n="76" d="100"/>
          <a:sy n="76" d="100"/>
        </p:scale>
        <p:origin x="893" y="53"/>
      </p:cViewPr>
      <p:guideLst>
        <p:guide orient="horz" pos="2160"/>
        <p:guide orient="horz" pos="1094"/>
        <p:guide orient="horz" pos="3226"/>
        <p:guide pos="3120"/>
        <p:guide pos="172"/>
        <p:guide pos="6046"/>
        <p:guide orient="horz" pos="2364"/>
        <p:guide pos="6068"/>
      </p:guideLst>
    </p:cSldViewPr>
  </p:slideViewPr>
  <p:outlineViewPr>
    <p:cViewPr>
      <p:scale>
        <a:sx n="33" d="100"/>
        <a:sy n="33" d="100"/>
      </p:scale>
      <p:origin x="0" y="29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2166"/>
    </p:cViewPr>
  </p:sorterViewPr>
  <p:notesViewPr>
    <p:cSldViewPr showGuides="1">
      <p:cViewPr varScale="1">
        <p:scale>
          <a:sx n="94" d="100"/>
          <a:sy n="94" d="100"/>
        </p:scale>
        <p:origin x="-360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273EE-3F6A-4648-AD09-C32A9F418FD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CF161-6F04-416F-ABC1-B3265E235C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4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94600" y="152399"/>
            <a:ext cx="21463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5100" y="153923"/>
            <a:ext cx="72644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69" y="5985284"/>
            <a:ext cx="7090223" cy="64066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569" y="4761148"/>
            <a:ext cx="7091615" cy="1116124"/>
          </a:xfrm>
        </p:spPr>
        <p:txBody>
          <a:bodyPr/>
          <a:lstStyle>
            <a:lvl1pPr algn="l">
              <a:defRPr sz="2000" spc="150" baseline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D03B827-42EF-4C95-A35A-D6DE2D698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58" y="296652"/>
            <a:ext cx="1811654" cy="70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Ein Bild, das Stadion enthält.&#10;&#10;Automatisch generierte Beschreibung">
            <a:extLst>
              <a:ext uri="{FF2B5EF4-FFF2-40B4-BE49-F238E27FC236}">
                <a16:creationId xmlns:a16="http://schemas.microsoft.com/office/drawing/2014/main" id="{DF99AF0F-126D-493D-BE77-E6C6CE1B59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154978"/>
            <a:ext cx="7247712" cy="51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B71B2920-0CBF-4075-AB46-E62A242D9548}" type="datetimeFigureOut">
              <a:rPr lang="de-DE" smtClean="0"/>
              <a:t>08.04.2022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FECC5D0-D3EE-4300-9ABA-1CE005F905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7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94600" y="152399"/>
            <a:ext cx="21463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1788" y="156971"/>
            <a:ext cx="7264400" cy="6553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E3710C5-1D03-4D97-8E2B-B743745D0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58" y="296652"/>
            <a:ext cx="1811654" cy="708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8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94600" y="152399"/>
            <a:ext cx="21463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5100" y="153923"/>
            <a:ext cx="72644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69" y="5985284"/>
            <a:ext cx="7090223" cy="64066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569" y="4761148"/>
            <a:ext cx="7091615" cy="1116124"/>
          </a:xfrm>
        </p:spPr>
        <p:txBody>
          <a:bodyPr/>
          <a:lstStyle>
            <a:lvl1pPr algn="l">
              <a:defRPr sz="2000" spc="150" baseline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8194" name="Picture 2" descr="https://www.git-labor.de/sites/git-labor.de/files/images/special/53066221__original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r="2813" b="22333"/>
          <a:stretch/>
        </p:blipFill>
        <p:spPr bwMode="auto">
          <a:xfrm>
            <a:off x="285078" y="260648"/>
            <a:ext cx="7080190" cy="442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257262" y="4426788"/>
            <a:ext cx="70266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Wertstoff </a:t>
            </a:r>
            <a:r>
              <a:rPr lang="de-DE" sz="900" b="0" i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9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Pflanzenkohle</a:t>
            </a:r>
            <a:endParaRPr lang="en-GB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94600" y="152399"/>
            <a:ext cx="21463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5100" y="153923"/>
            <a:ext cx="72644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69" y="5985284"/>
            <a:ext cx="7090223" cy="64066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569" y="4761148"/>
            <a:ext cx="7091615" cy="1116124"/>
          </a:xfrm>
        </p:spPr>
        <p:txBody>
          <a:bodyPr/>
          <a:lstStyle>
            <a:lvl1pPr algn="l">
              <a:defRPr sz="2000" spc="150" baseline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15362" name="Picture 2" descr="Kompostierungsanlage Birkerho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0648"/>
            <a:ext cx="7092218" cy="439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257262" y="4426788"/>
            <a:ext cx="70266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Kompostierung v/s Pflanzenkohle</a:t>
            </a:r>
            <a:endParaRPr lang="en-GB" sz="900" b="0" dirty="0">
              <a:solidFill>
                <a:schemeClr val="bg1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5D8A0CE-8CE5-4F02-8EF5-D7DAB04C8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18" y="368660"/>
            <a:ext cx="1902464" cy="743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7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94600" y="152399"/>
            <a:ext cx="21463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5100" y="153923"/>
            <a:ext cx="72644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69" y="5985284"/>
            <a:ext cx="7090223" cy="64066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9569" y="4761148"/>
            <a:ext cx="7091615" cy="1116124"/>
          </a:xfrm>
        </p:spPr>
        <p:txBody>
          <a:bodyPr/>
          <a:lstStyle>
            <a:lvl1pPr algn="l">
              <a:defRPr sz="2000" spc="150" baseline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Rechteck 3"/>
          <p:cNvSpPr/>
          <p:nvPr userDrawn="1"/>
        </p:nvSpPr>
        <p:spPr>
          <a:xfrm>
            <a:off x="257262" y="4426788"/>
            <a:ext cx="70266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Kompostierung v/s Pflanzenkohle</a:t>
            </a:r>
            <a:endParaRPr lang="en-GB" sz="900" b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2" b="-1"/>
          <a:stretch/>
        </p:blipFill>
        <p:spPr bwMode="auto">
          <a:xfrm>
            <a:off x="257810" y="-10219"/>
            <a:ext cx="7092218" cy="477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B5A58D4-547F-4664-98F5-39EE8C511D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50" y="332656"/>
            <a:ext cx="1875000" cy="733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4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736724"/>
            <a:ext cx="9359900" cy="4860627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050" y="298427"/>
            <a:ext cx="9359900" cy="105439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1" y="1736724"/>
            <a:ext cx="4597400" cy="48246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49" y="1736724"/>
            <a:ext cx="4597401" cy="48246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5100" y="1634971"/>
            <a:ext cx="956778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165099" y="152401"/>
            <a:ext cx="9548551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050" y="298427"/>
            <a:ext cx="9359899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50" y="1736725"/>
            <a:ext cx="9359900" cy="4860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9" r:id="rId3"/>
    <p:sldLayoutId id="2147483661" r:id="rId4"/>
    <p:sldLayoutId id="2147483676" r:id="rId5"/>
    <p:sldLayoutId id="2147483650" r:id="rId6"/>
    <p:sldLayoutId id="2147483652" r:id="rId7"/>
    <p:sldLayoutId id="2147483654" r:id="rId8"/>
    <p:sldLayoutId id="2147483662" r:id="rId9"/>
    <p:sldLayoutId id="214748368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2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6476" y="5337212"/>
            <a:ext cx="7091615" cy="1188132"/>
          </a:xfrm>
        </p:spPr>
        <p:txBody>
          <a:bodyPr/>
          <a:lstStyle/>
          <a:p>
            <a:pPr algn="ctr"/>
            <a:r>
              <a:rPr lang="de-DE" dirty="0"/>
              <a:t>Die Pyrolyse (auch von Klärschlamm)</a:t>
            </a:r>
            <a:br>
              <a:rPr lang="de-DE" dirty="0"/>
            </a:br>
            <a:r>
              <a:rPr lang="de-DE" dirty="0"/>
              <a:t>Ein Verfahren zur Fixierung von CO</a:t>
            </a:r>
            <a:r>
              <a:rPr lang="de-DE" baseline="-25000" dirty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5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50AE156-A8FC-44A6-8512-2DC0AA2EF540}"/>
              </a:ext>
            </a:extLst>
          </p:cNvPr>
          <p:cNvGrpSpPr/>
          <p:nvPr/>
        </p:nvGrpSpPr>
        <p:grpSpPr>
          <a:xfrm>
            <a:off x="236476" y="2492896"/>
            <a:ext cx="1583606" cy="1185028"/>
            <a:chOff x="273050" y="2273172"/>
            <a:chExt cx="2370809" cy="1728788"/>
          </a:xfrm>
        </p:grpSpPr>
        <p:pic>
          <p:nvPicPr>
            <p:cNvPr id="19" name="Bild 3">
              <a:extLst>
                <a:ext uri="{FF2B5EF4-FFF2-40B4-BE49-F238E27FC236}">
                  <a16:creationId xmlns:a16="http://schemas.microsoft.com/office/drawing/2014/main" id="{65C02BE7-AE97-43BD-B7CF-2260A3E6C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0" y="2273172"/>
              <a:ext cx="2370809" cy="172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lussdiagramm: Alternativer Prozess 19">
              <a:extLst>
                <a:ext uri="{FF2B5EF4-FFF2-40B4-BE49-F238E27FC236}">
                  <a16:creationId xmlns:a16="http://schemas.microsoft.com/office/drawing/2014/main" id="{0B38B59E-B9A0-44A4-8975-4DC15D7D65F8}"/>
                </a:ext>
              </a:extLst>
            </p:cNvPr>
            <p:cNvSpPr/>
            <p:nvPr/>
          </p:nvSpPr>
          <p:spPr>
            <a:xfrm>
              <a:off x="511456" y="2822350"/>
              <a:ext cx="1893996" cy="630431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Entsorgung Klärschlamm (Kommunen)  </a:t>
              </a:r>
            </a:p>
          </p:txBody>
        </p:sp>
      </p:grpSp>
      <p:sp>
        <p:nvSpPr>
          <p:cNvPr id="21" name="Pfeil nach rechts 39">
            <a:extLst>
              <a:ext uri="{FF2B5EF4-FFF2-40B4-BE49-F238E27FC236}">
                <a16:creationId xmlns:a16="http://schemas.microsoft.com/office/drawing/2014/main" id="{1B210B92-9071-4D1B-8ABC-BFC1F02DFB13}"/>
              </a:ext>
            </a:extLst>
          </p:cNvPr>
          <p:cNvSpPr/>
          <p:nvPr/>
        </p:nvSpPr>
        <p:spPr>
          <a:xfrm>
            <a:off x="1892661" y="2876073"/>
            <a:ext cx="473411" cy="347367"/>
          </a:xfrm>
          <a:prstGeom prst="rightArrow">
            <a:avLst>
              <a:gd name="adj1" fmla="val 63161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CDE959D-47A8-478A-84AE-983A525573A1}"/>
              </a:ext>
            </a:extLst>
          </p:cNvPr>
          <p:cNvGrpSpPr/>
          <p:nvPr/>
        </p:nvGrpSpPr>
        <p:grpSpPr>
          <a:xfrm>
            <a:off x="2512408" y="2599706"/>
            <a:ext cx="1108113" cy="900100"/>
            <a:chOff x="4396674" y="1965241"/>
            <a:chExt cx="1108113" cy="900100"/>
          </a:xfrm>
        </p:grpSpPr>
        <p:sp>
          <p:nvSpPr>
            <p:cNvPr id="23" name="Zylinder 22">
              <a:extLst>
                <a:ext uri="{FF2B5EF4-FFF2-40B4-BE49-F238E27FC236}">
                  <a16:creationId xmlns:a16="http://schemas.microsoft.com/office/drawing/2014/main" id="{93CEFE44-4AFC-45D3-B7F4-3DBE5A20460F}"/>
                </a:ext>
              </a:extLst>
            </p:cNvPr>
            <p:cNvSpPr/>
            <p:nvPr/>
          </p:nvSpPr>
          <p:spPr>
            <a:xfrm rot="5400000">
              <a:off x="4500681" y="1861234"/>
              <a:ext cx="900100" cy="1108113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ingekerbter Richtungspfeil 4">
              <a:extLst>
                <a:ext uri="{FF2B5EF4-FFF2-40B4-BE49-F238E27FC236}">
                  <a16:creationId xmlns:a16="http://schemas.microsoft.com/office/drawing/2014/main" id="{A50E55BB-8620-4119-87CE-7CED2486B28B}"/>
                </a:ext>
              </a:extLst>
            </p:cNvPr>
            <p:cNvSpPr/>
            <p:nvPr/>
          </p:nvSpPr>
          <p:spPr>
            <a:xfrm>
              <a:off x="4404863" y="2227389"/>
              <a:ext cx="1013920" cy="375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Klärschlamm-Trockner 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8F81CFC-D92B-48EF-8F79-2046EB081180}"/>
              </a:ext>
            </a:extLst>
          </p:cNvPr>
          <p:cNvGrpSpPr/>
          <p:nvPr/>
        </p:nvGrpSpPr>
        <p:grpSpPr>
          <a:xfrm>
            <a:off x="3260812" y="944724"/>
            <a:ext cx="3873674" cy="1284821"/>
            <a:chOff x="4947621" y="1579956"/>
            <a:chExt cx="4521174" cy="1053449"/>
          </a:xfrm>
        </p:grpSpPr>
        <p:sp>
          <p:nvSpPr>
            <p:cNvPr id="26" name="Flussdiagramm: Alternativer Prozess 25">
              <a:extLst>
                <a:ext uri="{FF2B5EF4-FFF2-40B4-BE49-F238E27FC236}">
                  <a16:creationId xmlns:a16="http://schemas.microsoft.com/office/drawing/2014/main" id="{07028618-B564-4ABD-A6E6-A09DE9F7EBCF}"/>
                </a:ext>
              </a:extLst>
            </p:cNvPr>
            <p:cNvSpPr/>
            <p:nvPr/>
          </p:nvSpPr>
          <p:spPr>
            <a:xfrm>
              <a:off x="4947621" y="1608548"/>
              <a:ext cx="2518169" cy="996266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Pflanzliche Reststoffe: Straßenbegleitgrün</a:t>
              </a:r>
            </a:p>
            <a:p>
              <a:pPr marL="158265" indent="-158265" algn="ctr" defTabSz="844083">
                <a:buFontTx/>
                <a:buChar char="-"/>
              </a:pP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Landschaftspflege</a:t>
              </a:r>
              <a:b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</a:t>
              </a:r>
            </a:p>
            <a:p>
              <a:pPr marL="158265" indent="-158265" algn="ctr" defTabSz="844083">
                <a:buFontTx/>
                <a:buChar char="-"/>
              </a:pP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Siebüberläufe </a:t>
              </a:r>
              <a:r>
                <a:rPr lang="de-DE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uam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938A735-C435-4532-8B50-2461638F5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1736" y="1579956"/>
              <a:ext cx="1997059" cy="1053449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8A9B3A2-6027-4448-AE26-816904CFB4DF}"/>
              </a:ext>
            </a:extLst>
          </p:cNvPr>
          <p:cNvGrpSpPr/>
          <p:nvPr/>
        </p:nvGrpSpPr>
        <p:grpSpPr>
          <a:xfrm>
            <a:off x="3764868" y="2229545"/>
            <a:ext cx="3088454" cy="1909327"/>
            <a:chOff x="5709084" y="2241619"/>
            <a:chExt cx="3088454" cy="2199824"/>
          </a:xfrm>
        </p:grpSpPr>
        <p:sp>
          <p:nvSpPr>
            <p:cNvPr id="29" name="Pfeil nach rechts 21">
              <a:extLst>
                <a:ext uri="{FF2B5EF4-FFF2-40B4-BE49-F238E27FC236}">
                  <a16:creationId xmlns:a16="http://schemas.microsoft.com/office/drawing/2014/main" id="{9CE1ECAE-176E-49FC-93C5-F6F1CA7AF20D}"/>
                </a:ext>
              </a:extLst>
            </p:cNvPr>
            <p:cNvSpPr/>
            <p:nvPr/>
          </p:nvSpPr>
          <p:spPr>
            <a:xfrm>
              <a:off x="5709084" y="2961141"/>
              <a:ext cx="1460524" cy="307454"/>
            </a:xfrm>
            <a:prstGeom prst="rightArrow">
              <a:avLst>
                <a:gd name="adj1" fmla="val 63161"/>
                <a:gd name="adj2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Stoffstrom </a:t>
              </a:r>
              <a:r>
                <a:rPr lang="de-DE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getr</a:t>
              </a:r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0" name="Pfeil nach rechts 47">
              <a:extLst>
                <a:ext uri="{FF2B5EF4-FFF2-40B4-BE49-F238E27FC236}">
                  <a16:creationId xmlns:a16="http://schemas.microsoft.com/office/drawing/2014/main" id="{0694833A-117E-4EFE-8626-E96139E3DCF4}"/>
                </a:ext>
              </a:extLst>
            </p:cNvPr>
            <p:cNvSpPr/>
            <p:nvPr/>
          </p:nvSpPr>
          <p:spPr>
            <a:xfrm rot="16200000" flipH="1">
              <a:off x="7575558" y="3219461"/>
              <a:ext cx="2199821" cy="244138"/>
            </a:xfrm>
            <a:prstGeom prst="rightArrow">
              <a:avLst>
                <a:gd name="adj1" fmla="val 63161"/>
                <a:gd name="adj2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/>
              <a:r>
                <a:rPr lang="de-DE" sz="101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Stoffstrom</a:t>
              </a:r>
            </a:p>
          </p:txBody>
        </p:sp>
        <p:sp>
          <p:nvSpPr>
            <p:cNvPr id="31" name="Rechteckiger Pfeil 26">
              <a:extLst>
                <a:ext uri="{FF2B5EF4-FFF2-40B4-BE49-F238E27FC236}">
                  <a16:creationId xmlns:a16="http://schemas.microsoft.com/office/drawing/2014/main" id="{1287DC77-9801-457B-998B-DAC8E0D17194}"/>
                </a:ext>
              </a:extLst>
            </p:cNvPr>
            <p:cNvSpPr/>
            <p:nvPr/>
          </p:nvSpPr>
          <p:spPr>
            <a:xfrm rot="5400000">
              <a:off x="7031610" y="3427112"/>
              <a:ext cx="1419997" cy="608666"/>
            </a:xfrm>
            <a:prstGeom prst="ben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F1F173A-9C4C-4B22-8D31-3C9FB1EEDD03}"/>
              </a:ext>
            </a:extLst>
          </p:cNvPr>
          <p:cNvGrpSpPr/>
          <p:nvPr/>
        </p:nvGrpSpPr>
        <p:grpSpPr>
          <a:xfrm>
            <a:off x="2792760" y="3671145"/>
            <a:ext cx="2560195" cy="2538990"/>
            <a:chOff x="4743973" y="3681027"/>
            <a:chExt cx="2527506" cy="2538990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1BF1B715-3CE8-42BA-A015-01A49565FBFF}"/>
                </a:ext>
              </a:extLst>
            </p:cNvPr>
            <p:cNvGrpSpPr/>
            <p:nvPr/>
          </p:nvGrpSpPr>
          <p:grpSpPr>
            <a:xfrm rot="10800000">
              <a:off x="4743973" y="3681027"/>
              <a:ext cx="2518169" cy="1154478"/>
              <a:chOff x="2388257" y="4683869"/>
              <a:chExt cx="2257282" cy="1059883"/>
            </a:xfrm>
          </p:grpSpPr>
          <p:sp>
            <p:nvSpPr>
              <p:cNvPr id="36" name="Rechteckiger Pfeil 34">
                <a:extLst>
                  <a:ext uri="{FF2B5EF4-FFF2-40B4-BE49-F238E27FC236}">
                    <a16:creationId xmlns:a16="http://schemas.microsoft.com/office/drawing/2014/main" id="{2991E90F-4B35-4090-81A3-0A9C1D03AAD0}"/>
                  </a:ext>
                </a:extLst>
              </p:cNvPr>
              <p:cNvSpPr/>
              <p:nvPr/>
            </p:nvSpPr>
            <p:spPr>
              <a:xfrm rot="5400000">
                <a:off x="2995974" y="4094188"/>
                <a:ext cx="1041847" cy="2257282"/>
              </a:xfrm>
              <a:prstGeom prst="ben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CB0D26AC-7E4E-4564-9C7A-430B20EA8ECF}"/>
                  </a:ext>
                </a:extLst>
              </p:cNvPr>
              <p:cNvSpPr txBox="1"/>
              <p:nvPr/>
            </p:nvSpPr>
            <p:spPr>
              <a:xfrm rot="5400000" flipH="1">
                <a:off x="3104698" y="4004082"/>
                <a:ext cx="324942" cy="1684515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lvl="0" algn="ctr"/>
                <a:r>
                  <a:rPr lang="de-DE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Prozesswärme Trocknung </a:t>
                </a:r>
              </a:p>
            </p:txBody>
          </p:sp>
        </p:grpSp>
        <p:sp>
          <p:nvSpPr>
            <p:cNvPr id="34" name="Rechteckiger Pfeil 34">
              <a:extLst>
                <a:ext uri="{FF2B5EF4-FFF2-40B4-BE49-F238E27FC236}">
                  <a16:creationId xmlns:a16="http://schemas.microsoft.com/office/drawing/2014/main" id="{D014335E-FA6D-4E30-A896-0F1D4023291B}"/>
                </a:ext>
              </a:extLst>
            </p:cNvPr>
            <p:cNvSpPr/>
            <p:nvPr/>
          </p:nvSpPr>
          <p:spPr>
            <a:xfrm rot="5400000" flipV="1">
              <a:off x="5444980" y="4393517"/>
              <a:ext cx="1134832" cy="2518167"/>
            </a:xfrm>
            <a:prstGeom prst="ben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B13CC9E0-D21D-460D-977C-9244EC43B7B8}"/>
                </a:ext>
              </a:extLst>
            </p:cNvPr>
            <p:cNvSpPr txBox="1"/>
            <p:nvPr/>
          </p:nvSpPr>
          <p:spPr>
            <a:xfrm>
              <a:off x="5273891" y="5090629"/>
              <a:ext cx="19970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Prozesswärme Wärmesenke</a:t>
              </a:r>
            </a:p>
          </p:txBody>
        </p:sp>
      </p:grpSp>
      <p:sp>
        <p:nvSpPr>
          <p:cNvPr id="38" name="Flussdiagramm: Alternativer Prozess 37">
            <a:extLst>
              <a:ext uri="{FF2B5EF4-FFF2-40B4-BE49-F238E27FC236}">
                <a16:creationId xmlns:a16="http://schemas.microsoft.com/office/drawing/2014/main" id="{C86DD571-577E-4BCE-8777-098216C29D7C}"/>
              </a:ext>
            </a:extLst>
          </p:cNvPr>
          <p:cNvSpPr/>
          <p:nvPr/>
        </p:nvSpPr>
        <p:spPr>
          <a:xfrm>
            <a:off x="5421052" y="4483170"/>
            <a:ext cx="1844032" cy="859187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Reaktor</a:t>
            </a:r>
          </a:p>
          <a:p>
            <a:pPr algn="ctr"/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Carbonisierung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ussdiagramm: Alternativer Prozess 38">
            <a:extLst>
              <a:ext uri="{FF2B5EF4-FFF2-40B4-BE49-F238E27FC236}">
                <a16:creationId xmlns:a16="http://schemas.microsoft.com/office/drawing/2014/main" id="{45899DF7-3BAA-4B2D-9DFE-DBEFC76D7285}"/>
              </a:ext>
            </a:extLst>
          </p:cNvPr>
          <p:cNvSpPr/>
          <p:nvPr/>
        </p:nvSpPr>
        <p:spPr>
          <a:xfrm>
            <a:off x="5379932" y="5913276"/>
            <a:ext cx="1997058" cy="493426"/>
          </a:xfrm>
          <a:prstGeom prst="flowChartAlternateProcess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Wertstoff Klärschlammkohle </a:t>
            </a:r>
          </a:p>
        </p:txBody>
      </p:sp>
      <p:sp>
        <p:nvSpPr>
          <p:cNvPr id="40" name="Pfeil nach links 27">
            <a:extLst>
              <a:ext uri="{FF2B5EF4-FFF2-40B4-BE49-F238E27FC236}">
                <a16:creationId xmlns:a16="http://schemas.microsoft.com/office/drawing/2014/main" id="{1511AD96-1114-43A1-ADB4-1DE4D10EB684}"/>
              </a:ext>
            </a:extLst>
          </p:cNvPr>
          <p:cNvSpPr/>
          <p:nvPr/>
        </p:nvSpPr>
        <p:spPr>
          <a:xfrm rot="16200000">
            <a:off x="6141859" y="5408460"/>
            <a:ext cx="398260" cy="399714"/>
          </a:xfrm>
          <a:prstGeom prst="leftArrow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Zylinder 45">
            <a:extLst>
              <a:ext uri="{FF2B5EF4-FFF2-40B4-BE49-F238E27FC236}">
                <a16:creationId xmlns:a16="http://schemas.microsoft.com/office/drawing/2014/main" id="{BE336EA0-55CA-458E-95B3-B61CBB39FEF8}"/>
              </a:ext>
            </a:extLst>
          </p:cNvPr>
          <p:cNvSpPr/>
          <p:nvPr/>
        </p:nvSpPr>
        <p:spPr>
          <a:xfrm rot="5400000">
            <a:off x="2819241" y="4823633"/>
            <a:ext cx="900100" cy="1567217"/>
          </a:xfrm>
          <a:prstGeom prst="can">
            <a:avLst/>
          </a:prstGeom>
          <a:solidFill>
            <a:srgbClr val="FF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2752091-C9EA-4B16-9503-63644A0B6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3" y="2620355"/>
            <a:ext cx="807709" cy="426066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0B5F6ACD-D8BD-4DCF-AE86-7B07EBEA0B5B}"/>
              </a:ext>
            </a:extLst>
          </p:cNvPr>
          <p:cNvSpPr/>
          <p:nvPr/>
        </p:nvSpPr>
        <p:spPr>
          <a:xfrm>
            <a:off x="469922" y="1937091"/>
            <a:ext cx="127872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buClr>
                <a:schemeClr val="accent1"/>
              </a:buClr>
            </a:pPr>
            <a:r>
              <a:rPr lang="de-DE" sz="1200" spc="150" dirty="0">
                <a:latin typeface="Arial" panose="020B0604020202020204" pitchFamily="34" charset="0"/>
                <a:cs typeface="Arial" panose="020B0604020202020204" pitchFamily="34" charset="0"/>
              </a:rPr>
              <a:t>Pflanzliche Reststoffe/</a:t>
            </a:r>
          </a:p>
          <a:p>
            <a:pPr marL="45720" lvl="0" algn="ctr">
              <a:spcBef>
                <a:spcPct val="20000"/>
              </a:spcBef>
              <a:buClr>
                <a:schemeClr val="accent1"/>
              </a:buClr>
            </a:pPr>
            <a:r>
              <a:rPr lang="de-DE" sz="1200" spc="150" dirty="0">
                <a:latin typeface="Arial" panose="020B0604020202020204" pitchFamily="34" charset="0"/>
                <a:cs typeface="Arial" panose="020B0604020202020204" pitchFamily="34" charset="0"/>
              </a:rPr>
              <a:t>Grünschnitt 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18D06BD-675A-467E-8EC7-B0FBC18EE765}"/>
              </a:ext>
            </a:extLst>
          </p:cNvPr>
          <p:cNvSpPr txBox="1"/>
          <p:nvPr/>
        </p:nvSpPr>
        <p:spPr>
          <a:xfrm>
            <a:off x="1748644" y="2408564"/>
            <a:ext cx="756084" cy="63785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Grüngut-</a:t>
            </a:r>
          </a:p>
          <a:p>
            <a:pPr algn="ctr"/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Aufberei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68FB49-AE64-4D86-BF56-73BE3A928D91}"/>
              </a:ext>
            </a:extLst>
          </p:cNvPr>
          <p:cNvSpPr txBox="1"/>
          <p:nvPr/>
        </p:nvSpPr>
        <p:spPr>
          <a:xfrm>
            <a:off x="3944888" y="2402075"/>
            <a:ext cx="936104" cy="6378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Klärschlamm</a:t>
            </a:r>
          </a:p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Fest-/ Flüssig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trennung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feil: gebogen 38">
            <a:extLst>
              <a:ext uri="{FF2B5EF4-FFF2-40B4-BE49-F238E27FC236}">
                <a16:creationId xmlns:a16="http://schemas.microsoft.com/office/drawing/2014/main" id="{39816493-BD14-4202-AD22-D6C9D8849F5A}"/>
              </a:ext>
            </a:extLst>
          </p:cNvPr>
          <p:cNvSpPr/>
          <p:nvPr/>
        </p:nvSpPr>
        <p:spPr>
          <a:xfrm rot="5400000">
            <a:off x="2678571" y="2975481"/>
            <a:ext cx="472511" cy="403939"/>
          </a:xfrm>
          <a:prstGeom prst="bentArrow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0" name="Pfeil: gebogen 39">
            <a:extLst>
              <a:ext uri="{FF2B5EF4-FFF2-40B4-BE49-F238E27FC236}">
                <a16:creationId xmlns:a16="http://schemas.microsoft.com/office/drawing/2014/main" id="{C41407D6-663A-439D-925A-83572D90C327}"/>
              </a:ext>
            </a:extLst>
          </p:cNvPr>
          <p:cNvSpPr/>
          <p:nvPr/>
        </p:nvSpPr>
        <p:spPr>
          <a:xfrm rot="5400000" flipV="1">
            <a:off x="3326643" y="2975482"/>
            <a:ext cx="472511" cy="403938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09A1CB1-07C4-4BC8-91A8-D5A5A92849D3}"/>
              </a:ext>
            </a:extLst>
          </p:cNvPr>
          <p:cNvSpPr txBox="1"/>
          <p:nvPr/>
        </p:nvSpPr>
        <p:spPr>
          <a:xfrm>
            <a:off x="5169024" y="2409442"/>
            <a:ext cx="936104" cy="6501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Klärschlamm</a:t>
            </a:r>
          </a:p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Abreicherung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rafik 41" descr="Ein Bild, das draußen, Gras enthält.&#10;&#10;Automatisch generierte Beschreibung">
            <a:extLst>
              <a:ext uri="{FF2B5EF4-FFF2-40B4-BE49-F238E27FC236}">
                <a16:creationId xmlns:a16="http://schemas.microsoft.com/office/drawing/2014/main" id="{D934B8B4-B084-42A1-8365-5B8E9B222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2402075"/>
            <a:ext cx="936104" cy="654415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1E40DC1-D59F-45C9-B006-7E2CFFD39F0A}"/>
              </a:ext>
            </a:extLst>
          </p:cNvPr>
          <p:cNvGrpSpPr/>
          <p:nvPr/>
        </p:nvGrpSpPr>
        <p:grpSpPr>
          <a:xfrm>
            <a:off x="2468724" y="3838509"/>
            <a:ext cx="1567217" cy="900100"/>
            <a:chOff x="5612671" y="2040609"/>
            <a:chExt cx="1567217" cy="900100"/>
          </a:xfrm>
        </p:grpSpPr>
        <p:sp>
          <p:nvSpPr>
            <p:cNvPr id="44" name="Zylinder 43">
              <a:extLst>
                <a:ext uri="{FF2B5EF4-FFF2-40B4-BE49-F238E27FC236}">
                  <a16:creationId xmlns:a16="http://schemas.microsoft.com/office/drawing/2014/main" id="{3C22B948-48B4-44BC-A4A4-0DE91635B280}"/>
                </a:ext>
              </a:extLst>
            </p:cNvPr>
            <p:cNvSpPr/>
            <p:nvPr/>
          </p:nvSpPr>
          <p:spPr>
            <a:xfrm rot="5400000">
              <a:off x="5946230" y="1707050"/>
              <a:ext cx="900100" cy="156721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Eingekerbter Richtungspfeil 4">
              <a:extLst>
                <a:ext uri="{FF2B5EF4-FFF2-40B4-BE49-F238E27FC236}">
                  <a16:creationId xmlns:a16="http://schemas.microsoft.com/office/drawing/2014/main" id="{330F23D2-9B39-40CE-BAD8-B114C4C9EC16}"/>
                </a:ext>
              </a:extLst>
            </p:cNvPr>
            <p:cNvSpPr/>
            <p:nvPr/>
          </p:nvSpPr>
          <p:spPr>
            <a:xfrm>
              <a:off x="5784840" y="2346048"/>
              <a:ext cx="1107356" cy="375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Klärschlamm-Trocknung </a:t>
              </a:r>
            </a:p>
          </p:txBody>
        </p:sp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4D96526C-3A88-4916-B6B1-F3CF3A36377D}"/>
              </a:ext>
            </a:extLst>
          </p:cNvPr>
          <p:cNvSpPr txBox="1"/>
          <p:nvPr/>
        </p:nvSpPr>
        <p:spPr>
          <a:xfrm>
            <a:off x="4953000" y="3925025"/>
            <a:ext cx="1361043" cy="8047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Wertstoff:</a:t>
            </a:r>
          </a:p>
          <a:p>
            <a:pPr algn="ctr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Sekundär-</a:t>
            </a:r>
            <a:b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phosphat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C3A18B5-912F-4280-BD08-846F7F83D63F}"/>
              </a:ext>
            </a:extLst>
          </p:cNvPr>
          <p:cNvSpPr txBox="1"/>
          <p:nvPr/>
        </p:nvSpPr>
        <p:spPr>
          <a:xfrm>
            <a:off x="4953000" y="5195423"/>
            <a:ext cx="1372177" cy="825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Wertstoff: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Klärschlamm-</a:t>
            </a:r>
            <a:b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kohle</a:t>
            </a:r>
          </a:p>
        </p:txBody>
      </p:sp>
      <p:sp>
        <p:nvSpPr>
          <p:cNvPr id="49" name="Pfeil: gebogen 48">
            <a:extLst>
              <a:ext uri="{FF2B5EF4-FFF2-40B4-BE49-F238E27FC236}">
                <a16:creationId xmlns:a16="http://schemas.microsoft.com/office/drawing/2014/main" id="{AB9017DD-EED2-46D0-9FDE-55312637D09A}"/>
              </a:ext>
            </a:extLst>
          </p:cNvPr>
          <p:cNvSpPr/>
          <p:nvPr/>
        </p:nvSpPr>
        <p:spPr>
          <a:xfrm flipV="1">
            <a:off x="1973732" y="3395606"/>
            <a:ext cx="403938" cy="717470"/>
          </a:xfrm>
          <a:prstGeom prst="bentArrow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Pfeil: nach oben gekrümmt 51">
            <a:extLst>
              <a:ext uri="{FF2B5EF4-FFF2-40B4-BE49-F238E27FC236}">
                <a16:creationId xmlns:a16="http://schemas.microsoft.com/office/drawing/2014/main" id="{249BBA23-5008-4975-B27F-ABBC72AE3D52}"/>
              </a:ext>
            </a:extLst>
          </p:cNvPr>
          <p:cNvSpPr/>
          <p:nvPr/>
        </p:nvSpPr>
        <p:spPr>
          <a:xfrm rot="5400000" flipH="1">
            <a:off x="1383603" y="4694725"/>
            <a:ext cx="1323163" cy="708821"/>
          </a:xfrm>
          <a:prstGeom prst="curvedUpArrow">
            <a:avLst>
              <a:gd name="adj1" fmla="val 25000"/>
              <a:gd name="adj2" fmla="val 50000"/>
              <a:gd name="adj3" fmla="val 30375"/>
            </a:avLst>
          </a:prstGeom>
          <a:gradFill>
            <a:gsLst>
              <a:gs pos="4000">
                <a:schemeClr val="accent1">
                  <a:lumMod val="5000"/>
                  <a:lumOff val="9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555F462-2973-4C77-AB91-5D5D5B03D3ED}"/>
              </a:ext>
            </a:extLst>
          </p:cNvPr>
          <p:cNvSpPr txBox="1"/>
          <p:nvPr/>
        </p:nvSpPr>
        <p:spPr>
          <a:xfrm>
            <a:off x="1812234" y="4907431"/>
            <a:ext cx="1035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Wärme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EF191F3-636F-4D20-9683-C65B2350D96E}"/>
              </a:ext>
            </a:extLst>
          </p:cNvPr>
          <p:cNvSpPr txBox="1"/>
          <p:nvPr/>
        </p:nvSpPr>
        <p:spPr>
          <a:xfrm>
            <a:off x="2367921" y="5214019"/>
            <a:ext cx="1741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Carbonisierung</a:t>
            </a:r>
          </a:p>
          <a:p>
            <a:pPr algn="ctr"/>
            <a:r>
              <a:rPr lang="de-DE" sz="1200" dirty="0"/>
              <a:t>Variation Prozessbedingungen</a:t>
            </a:r>
          </a:p>
          <a:p>
            <a:pPr algn="ctr"/>
            <a:r>
              <a:rPr lang="de-DE" sz="1200" dirty="0"/>
              <a:t>Und Additive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CC70027-D002-43F5-8695-3D2D75AD8A4C}"/>
              </a:ext>
            </a:extLst>
          </p:cNvPr>
          <p:cNvSpPr txBox="1"/>
          <p:nvPr/>
        </p:nvSpPr>
        <p:spPr>
          <a:xfrm>
            <a:off x="712373" y="3408209"/>
            <a:ext cx="108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Optional:</a:t>
            </a:r>
            <a:br>
              <a:rPr lang="de-DE" sz="1200" dirty="0"/>
            </a:br>
            <a:r>
              <a:rPr lang="de-DE" sz="1200" dirty="0"/>
              <a:t>Trocknen/</a:t>
            </a:r>
            <a:br>
              <a:rPr lang="de-DE" sz="1200" dirty="0"/>
            </a:br>
            <a:r>
              <a:rPr lang="de-DE" sz="1200" dirty="0"/>
              <a:t>zerkleinern</a:t>
            </a:r>
          </a:p>
        </p:txBody>
      </p:sp>
      <p:sp>
        <p:nvSpPr>
          <p:cNvPr id="56" name="Pfeil: nach rechts 55">
            <a:extLst>
              <a:ext uri="{FF2B5EF4-FFF2-40B4-BE49-F238E27FC236}">
                <a16:creationId xmlns:a16="http://schemas.microsoft.com/office/drawing/2014/main" id="{E3B710A3-1B20-48B0-971D-F41A5CF8B246}"/>
              </a:ext>
            </a:extLst>
          </p:cNvPr>
          <p:cNvSpPr/>
          <p:nvPr/>
        </p:nvSpPr>
        <p:spPr>
          <a:xfrm>
            <a:off x="4245626" y="5495339"/>
            <a:ext cx="571046" cy="21473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Pfeil: nach rechts 56">
            <a:extLst>
              <a:ext uri="{FF2B5EF4-FFF2-40B4-BE49-F238E27FC236}">
                <a16:creationId xmlns:a16="http://schemas.microsoft.com/office/drawing/2014/main" id="{FE694A1E-2C4F-4AA2-B61E-7A61F4478097}"/>
              </a:ext>
            </a:extLst>
          </p:cNvPr>
          <p:cNvSpPr/>
          <p:nvPr/>
        </p:nvSpPr>
        <p:spPr>
          <a:xfrm rot="5400000">
            <a:off x="5346535" y="3368595"/>
            <a:ext cx="571046" cy="21473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Pfeil: nach rechts 57">
            <a:extLst>
              <a:ext uri="{FF2B5EF4-FFF2-40B4-BE49-F238E27FC236}">
                <a16:creationId xmlns:a16="http://schemas.microsoft.com/office/drawing/2014/main" id="{94B74AA7-9E5E-4C53-BAF0-C3565CBFE1E3}"/>
              </a:ext>
            </a:extLst>
          </p:cNvPr>
          <p:cNvSpPr/>
          <p:nvPr/>
        </p:nvSpPr>
        <p:spPr>
          <a:xfrm rot="5400000">
            <a:off x="3107651" y="4824011"/>
            <a:ext cx="280438" cy="24190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B9B3D523-8FAF-4066-B3DA-6C3983CCDE2C}"/>
              </a:ext>
            </a:extLst>
          </p:cNvPr>
          <p:cNvSpPr/>
          <p:nvPr/>
        </p:nvSpPr>
        <p:spPr>
          <a:xfrm>
            <a:off x="4639315" y="3465004"/>
            <a:ext cx="2005873" cy="3044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Pfeil: nach links 86">
            <a:extLst>
              <a:ext uri="{FF2B5EF4-FFF2-40B4-BE49-F238E27FC236}">
                <a16:creationId xmlns:a16="http://schemas.microsoft.com/office/drawing/2014/main" id="{4A97943A-55BF-4B33-BF7E-C7D84828ADBF}"/>
              </a:ext>
            </a:extLst>
          </p:cNvPr>
          <p:cNvSpPr/>
          <p:nvPr/>
        </p:nvSpPr>
        <p:spPr>
          <a:xfrm>
            <a:off x="4898993" y="2595818"/>
            <a:ext cx="216025" cy="234751"/>
          </a:xfrm>
          <a:prstGeom prst="leftArrow">
            <a:avLst/>
          </a:prstGeom>
          <a:solidFill>
            <a:srgbClr val="3C5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Pfeil: nach links 87">
            <a:extLst>
              <a:ext uri="{FF2B5EF4-FFF2-40B4-BE49-F238E27FC236}">
                <a16:creationId xmlns:a16="http://schemas.microsoft.com/office/drawing/2014/main" id="{C8201E10-50F1-47AB-93C2-405F1BA663A9}"/>
              </a:ext>
            </a:extLst>
          </p:cNvPr>
          <p:cNvSpPr/>
          <p:nvPr/>
        </p:nvSpPr>
        <p:spPr>
          <a:xfrm>
            <a:off x="6128555" y="2620355"/>
            <a:ext cx="216025" cy="234751"/>
          </a:xfrm>
          <a:prstGeom prst="leftArrow">
            <a:avLst/>
          </a:prstGeom>
          <a:solidFill>
            <a:srgbClr val="3C5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E6B5F4CE-481B-42B1-A911-F833994E9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16" t="37724" r="17289" b="23508"/>
          <a:stretch/>
        </p:blipFill>
        <p:spPr>
          <a:xfrm>
            <a:off x="6397343" y="4113076"/>
            <a:ext cx="931921" cy="462736"/>
          </a:xfrm>
          <a:prstGeom prst="rect">
            <a:avLst/>
          </a:prstGeom>
        </p:spPr>
      </p:pic>
      <p:pic>
        <p:nvPicPr>
          <p:cNvPr id="93" name="Grafik 92" descr="Ein Bild, das Boden, draußen, Bürgersteig, Gebäude enthält.&#10;&#10;Automatisch generierte Beschreibung">
            <a:extLst>
              <a:ext uri="{FF2B5EF4-FFF2-40B4-BE49-F238E27FC236}">
                <a16:creationId xmlns:a16="http://schemas.microsoft.com/office/drawing/2014/main" id="{B2B50F81-D640-4C69-9486-D96609492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43" y="5344089"/>
            <a:ext cx="931921" cy="467488"/>
          </a:xfrm>
          <a:prstGeom prst="rect">
            <a:avLst/>
          </a:prstGeom>
        </p:spPr>
      </p:pic>
      <p:sp>
        <p:nvSpPr>
          <p:cNvPr id="94" name="Titel 2">
            <a:extLst>
              <a:ext uri="{FF2B5EF4-FFF2-40B4-BE49-F238E27FC236}">
                <a16:creationId xmlns:a16="http://schemas.microsoft.com/office/drawing/2014/main" id="{CB9BC512-C916-4605-BF31-C7DD4D178DD4}"/>
              </a:ext>
            </a:extLst>
          </p:cNvPr>
          <p:cNvSpPr txBox="1">
            <a:spLocks/>
          </p:cNvSpPr>
          <p:nvPr/>
        </p:nvSpPr>
        <p:spPr>
          <a:xfrm>
            <a:off x="236476" y="152636"/>
            <a:ext cx="7091615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Darstellung </a:t>
            </a:r>
          </a:p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Klärschlammcarbonisierung</a:t>
            </a:r>
          </a:p>
        </p:txBody>
      </p:sp>
    </p:spTree>
    <p:extLst>
      <p:ext uri="{BB962C8B-B14F-4D97-AF65-F5344CB8AC3E}">
        <p14:creationId xmlns:p14="http://schemas.microsoft.com/office/powerpoint/2010/main" val="39252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3F959307-F9CE-486A-B3EB-19C65D4DE15D}"/>
              </a:ext>
            </a:extLst>
          </p:cNvPr>
          <p:cNvSpPr txBox="1">
            <a:spLocks/>
          </p:cNvSpPr>
          <p:nvPr/>
        </p:nvSpPr>
        <p:spPr>
          <a:xfrm>
            <a:off x="236476" y="152636"/>
            <a:ext cx="7091615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Verfahrensschritte </a:t>
            </a:r>
            <a:r>
              <a:rPr lang="de-DE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im Überblick</a:t>
            </a:r>
            <a:endParaRPr lang="de-DE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F577BFA-6750-4950-B4CB-0BD2437C72E7}"/>
              </a:ext>
            </a:extLst>
          </p:cNvPr>
          <p:cNvGrpSpPr/>
          <p:nvPr/>
        </p:nvGrpSpPr>
        <p:grpSpPr>
          <a:xfrm>
            <a:off x="788592" y="1268760"/>
            <a:ext cx="6554457" cy="4290347"/>
            <a:chOff x="788592" y="1709814"/>
            <a:chExt cx="6554457" cy="4290347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5E614DCB-8AB4-4C00-B75B-7CA186B63DE1}"/>
                </a:ext>
              </a:extLst>
            </p:cNvPr>
            <p:cNvSpPr/>
            <p:nvPr/>
          </p:nvSpPr>
          <p:spPr>
            <a:xfrm>
              <a:off x="816418" y="1868708"/>
              <a:ext cx="2736304" cy="64807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Phosphatabreicherung</a:t>
              </a:r>
              <a:endParaRPr lang="de-D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85716BBE-AF3D-4CD1-B2D5-F2F07C99CB96}"/>
                </a:ext>
              </a:extLst>
            </p:cNvPr>
            <p:cNvSpPr/>
            <p:nvPr/>
          </p:nvSpPr>
          <p:spPr>
            <a:xfrm>
              <a:off x="791824" y="2968585"/>
              <a:ext cx="2736304" cy="64807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Fest- Flüssigtrennung </a:t>
              </a:r>
              <a:b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(wie bisher)</a:t>
              </a:r>
            </a:p>
          </p:txBody>
        </p:sp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F833C08B-1C89-46CE-BFE5-9AD8738DBC5B}"/>
                </a:ext>
              </a:extLst>
            </p:cNvPr>
            <p:cNvSpPr/>
            <p:nvPr/>
          </p:nvSpPr>
          <p:spPr>
            <a:xfrm>
              <a:off x="788592" y="4068462"/>
              <a:ext cx="2736304" cy="64807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Trocknung</a:t>
              </a:r>
            </a:p>
          </p:txBody>
        </p:sp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C5CAF96F-2BFA-4605-AB9D-B5E8F9B5FACC}"/>
                </a:ext>
              </a:extLst>
            </p:cNvPr>
            <p:cNvSpPr/>
            <p:nvPr/>
          </p:nvSpPr>
          <p:spPr>
            <a:xfrm>
              <a:off x="816418" y="5164862"/>
              <a:ext cx="2736304" cy="64807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Carbonisierung</a:t>
              </a:r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2A36DC35-9DBB-4CC1-A74D-2E27A51A7A65}"/>
                </a:ext>
              </a:extLst>
            </p:cNvPr>
            <p:cNvSpPr/>
            <p:nvPr/>
          </p:nvSpPr>
          <p:spPr>
            <a:xfrm>
              <a:off x="3615887" y="1709814"/>
              <a:ext cx="1476164" cy="965859"/>
            </a:xfrm>
            <a:prstGeom prst="rightArrow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rgbClr val="C00000"/>
                  </a:solidFill>
                </a:rPr>
                <a:t>Wertstoff Dünger</a:t>
              </a: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B58BB82D-516D-48BA-B612-C4BBD690C717}"/>
                </a:ext>
              </a:extLst>
            </p:cNvPr>
            <p:cNvSpPr/>
            <p:nvPr/>
          </p:nvSpPr>
          <p:spPr>
            <a:xfrm>
              <a:off x="5209114" y="1858521"/>
              <a:ext cx="2128976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Vertrieb </a:t>
              </a:r>
              <a:r>
                <a:rPr lang="de-DE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Phospate</a:t>
              </a:r>
              <a:endPara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Zug. Nach DüMV </a:t>
              </a:r>
              <a:r>
                <a:rPr lang="de-DE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Anl</a:t>
              </a: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 Tab. 6.2.4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9387EE7E-6269-439F-BCCB-AFDFB8732216}"/>
                </a:ext>
              </a:extLst>
            </p:cNvPr>
            <p:cNvSpPr/>
            <p:nvPr/>
          </p:nvSpPr>
          <p:spPr>
            <a:xfrm>
              <a:off x="5214073" y="5193195"/>
              <a:ext cx="2128976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Vertrieb als Baustoffadditiv</a:t>
              </a:r>
            </a:p>
          </p:txBody>
        </p:sp>
        <p:sp>
          <p:nvSpPr>
            <p:cNvPr id="17" name="Pfeil: nach rechts 16">
              <a:extLst>
                <a:ext uri="{FF2B5EF4-FFF2-40B4-BE49-F238E27FC236}">
                  <a16:creationId xmlns:a16="http://schemas.microsoft.com/office/drawing/2014/main" id="{E70D79A4-B49A-4363-8247-DDE52EBA064D}"/>
                </a:ext>
              </a:extLst>
            </p:cNvPr>
            <p:cNvSpPr/>
            <p:nvPr/>
          </p:nvSpPr>
          <p:spPr>
            <a:xfrm>
              <a:off x="3615887" y="5034302"/>
              <a:ext cx="1476164" cy="965859"/>
            </a:xfrm>
            <a:prstGeom prst="rightArrow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rgbClr val="C00000"/>
                  </a:solidFill>
                </a:rPr>
                <a:t>Wertstoff </a:t>
              </a:r>
              <a:r>
                <a:rPr lang="de-DE" sz="1400" dirty="0" err="1">
                  <a:solidFill>
                    <a:srgbClr val="C00000"/>
                  </a:solidFill>
                </a:rPr>
                <a:t>Baustoffadd</a:t>
              </a:r>
              <a:r>
                <a:rPr lang="de-DE" sz="1400" dirty="0">
                  <a:solidFill>
                    <a:srgbClr val="C00000"/>
                  </a:solidFill>
                </a:rPr>
                <a:t>. </a:t>
              </a:r>
            </a:p>
          </p:txBody>
        </p:sp>
      </p:grp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295D239B-28E7-47DB-98E1-C1221795257D}"/>
              </a:ext>
            </a:extLst>
          </p:cNvPr>
          <p:cNvSpPr/>
          <p:nvPr/>
        </p:nvSpPr>
        <p:spPr>
          <a:xfrm>
            <a:off x="816418" y="5820208"/>
            <a:ext cx="2736304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Abreicherung NH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</a:t>
            </a:r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1F134CA7-2E98-4611-852E-720F1D6B6187}"/>
              </a:ext>
            </a:extLst>
          </p:cNvPr>
          <p:cNvSpPr/>
          <p:nvPr/>
        </p:nvSpPr>
        <p:spPr>
          <a:xfrm>
            <a:off x="3615887" y="5661314"/>
            <a:ext cx="1476164" cy="965859"/>
          </a:xfrm>
          <a:prstGeom prst="right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C00000"/>
                </a:solidFill>
              </a:rPr>
              <a:t>Wertstoff Wasserstoff  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1948ECB4-B1D0-4094-96AE-34882A50F2BF}"/>
              </a:ext>
            </a:extLst>
          </p:cNvPr>
          <p:cNvSpPr/>
          <p:nvPr/>
        </p:nvSpPr>
        <p:spPr>
          <a:xfrm>
            <a:off x="5209114" y="5832625"/>
            <a:ext cx="212897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Energetische Nutzung</a:t>
            </a:r>
          </a:p>
        </p:txBody>
      </p:sp>
      <p:sp>
        <p:nvSpPr>
          <p:cNvPr id="22" name="Eckige Klammer links 21">
            <a:extLst>
              <a:ext uri="{FF2B5EF4-FFF2-40B4-BE49-F238E27FC236}">
                <a16:creationId xmlns:a16="http://schemas.microsoft.com/office/drawing/2014/main" id="{39DD4316-B9A0-44F0-97B2-1611710ABA61}"/>
              </a:ext>
            </a:extLst>
          </p:cNvPr>
          <p:cNvSpPr/>
          <p:nvPr/>
        </p:nvSpPr>
        <p:spPr>
          <a:xfrm>
            <a:off x="601689" y="5661314"/>
            <a:ext cx="282859" cy="965859"/>
          </a:xfrm>
          <a:prstGeom prst="leftBracket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ckige Klammer links 22">
            <a:extLst>
              <a:ext uri="{FF2B5EF4-FFF2-40B4-BE49-F238E27FC236}">
                <a16:creationId xmlns:a16="http://schemas.microsoft.com/office/drawing/2014/main" id="{A2A09023-64D1-49FF-8C7F-6683AC4E6DB7}"/>
              </a:ext>
            </a:extLst>
          </p:cNvPr>
          <p:cNvSpPr/>
          <p:nvPr/>
        </p:nvSpPr>
        <p:spPr>
          <a:xfrm rot="10800000">
            <a:off x="7118413" y="5673731"/>
            <a:ext cx="282859" cy="965859"/>
          </a:xfrm>
          <a:prstGeom prst="leftBracket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6EC2519-B2D0-4817-8E74-F1DC4508552A}"/>
              </a:ext>
            </a:extLst>
          </p:cNvPr>
          <p:cNvGrpSpPr/>
          <p:nvPr/>
        </p:nvGrpSpPr>
        <p:grpSpPr>
          <a:xfrm>
            <a:off x="552922" y="1950910"/>
            <a:ext cx="6848350" cy="3926362"/>
            <a:chOff x="552922" y="1509752"/>
            <a:chExt cx="6848350" cy="3926362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7F86C86D-10FE-4AB5-B884-EE84480B9B3C}"/>
                </a:ext>
              </a:extLst>
            </p:cNvPr>
            <p:cNvSpPr txBox="1"/>
            <p:nvPr/>
          </p:nvSpPr>
          <p:spPr>
            <a:xfrm>
              <a:off x="560513" y="3060249"/>
              <a:ext cx="673274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b="1" dirty="0"/>
                <a:t>Abtrennung und Verwertung der Phosphate als Wertstoff</a:t>
              </a:r>
            </a:p>
            <a:p>
              <a:r>
                <a:rPr lang="de-DE" sz="1400" dirty="0"/>
                <a:t>Einsatz und Vertrieb als P- Dünger gem. DüMV, Anhang II, Tabelle 6.2.4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DD3067B-0392-4CCA-A7B2-E842565AD9C4}"/>
                </a:ext>
              </a:extLst>
            </p:cNvPr>
            <p:cNvSpPr txBox="1"/>
            <p:nvPr/>
          </p:nvSpPr>
          <p:spPr>
            <a:xfrm>
              <a:off x="560512" y="1509752"/>
              <a:ext cx="6732747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b="1" dirty="0"/>
                <a:t>Langfristige Kostenkontrolle</a:t>
              </a:r>
            </a:p>
            <a:p>
              <a:r>
                <a:rPr lang="de-DE" sz="1400" dirty="0"/>
                <a:t>Der Betreiber hat den alleinigen Einfluss auf die Kosten</a:t>
              </a:r>
            </a:p>
            <a:p>
              <a:endParaRPr lang="de-DE" sz="1800" dirty="0"/>
            </a:p>
            <a:p>
              <a:r>
                <a:rPr lang="de-DE" b="1" dirty="0"/>
                <a:t>Abtrennung und Verwertung der Synthesekohle als Wertstoff</a:t>
              </a:r>
            </a:p>
            <a:p>
              <a:r>
                <a:rPr lang="de-DE" sz="1400" dirty="0"/>
                <a:t>Einsatz in der Baustoffindustrie</a:t>
              </a:r>
            </a:p>
            <a:p>
              <a:endParaRPr lang="de-DE" b="1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0FD6721-CF28-4C35-89E7-DB1393901512}"/>
                </a:ext>
              </a:extLst>
            </p:cNvPr>
            <p:cNvSpPr txBox="1"/>
            <p:nvPr/>
          </p:nvSpPr>
          <p:spPr>
            <a:xfrm>
              <a:off x="560512" y="3888208"/>
              <a:ext cx="684076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b="1" dirty="0"/>
                <a:t>Eliminierung von organischen Schadstoffen</a:t>
              </a:r>
            </a:p>
            <a:p>
              <a:r>
                <a:rPr lang="de-DE" sz="1400" dirty="0"/>
                <a:t>Arzneimittelrückstände, Nanopartikel usw. werden zerstört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5776A56C-F720-4CA2-937C-6FE103D266EC}"/>
                </a:ext>
              </a:extLst>
            </p:cNvPr>
            <p:cNvSpPr txBox="1"/>
            <p:nvPr/>
          </p:nvSpPr>
          <p:spPr>
            <a:xfrm>
              <a:off x="552922" y="4716167"/>
              <a:ext cx="49554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b="1" dirty="0"/>
                <a:t>Vereinfachtes Genehmigungsverfahren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A4A62C0-4403-4070-BFEF-347F01C1A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16" t="59046" b="35785"/>
            <a:stretch/>
          </p:blipFill>
          <p:spPr>
            <a:xfrm>
              <a:off x="668524" y="5148082"/>
              <a:ext cx="6249144" cy="288032"/>
            </a:xfrm>
            <a:prstGeom prst="rect">
              <a:avLst/>
            </a:prstGeom>
          </p:spPr>
        </p:pic>
      </p:grpSp>
      <p:sp>
        <p:nvSpPr>
          <p:cNvPr id="11" name="Titel 2">
            <a:extLst>
              <a:ext uri="{FF2B5EF4-FFF2-40B4-BE49-F238E27FC236}">
                <a16:creationId xmlns:a16="http://schemas.microsoft.com/office/drawing/2014/main" id="{D6FF76D6-EAE4-48EF-B70D-B843BCC99281}"/>
              </a:ext>
            </a:extLst>
          </p:cNvPr>
          <p:cNvSpPr txBox="1">
            <a:spLocks/>
          </p:cNvSpPr>
          <p:nvPr/>
        </p:nvSpPr>
        <p:spPr>
          <a:xfrm>
            <a:off x="236476" y="152636"/>
            <a:ext cx="7091615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Vorteile der Pyrolyse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Ohne CO</a:t>
            </a:r>
            <a:r>
              <a:rPr lang="de-DE" sz="16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Relevanz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003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845EF2B-8149-41FB-932E-932EFB761F23}"/>
              </a:ext>
            </a:extLst>
          </p:cNvPr>
          <p:cNvSpPr txBox="1"/>
          <p:nvPr/>
        </p:nvSpPr>
        <p:spPr>
          <a:xfrm>
            <a:off x="552017" y="4044677"/>
            <a:ext cx="66967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Gleichzeitige Mitverwertung von Grüngut möglich</a:t>
            </a:r>
          </a:p>
          <a:p>
            <a:r>
              <a:rPr lang="de-DE" sz="1600" dirty="0"/>
              <a:t>(weitere Reduktion von CO</a:t>
            </a:r>
            <a:r>
              <a:rPr lang="de-DE" sz="1600" baseline="-25000" dirty="0"/>
              <a:t>2</a:t>
            </a:r>
            <a:r>
              <a:rPr lang="de-DE" sz="1600" dirty="0"/>
              <a:t>,- erhöhte Energieausbeute zur Trocknung)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BD57F2D7-7AEA-4672-AE9E-DBFDEF098553}"/>
              </a:ext>
            </a:extLst>
          </p:cNvPr>
          <p:cNvSpPr txBox="1">
            <a:spLocks/>
          </p:cNvSpPr>
          <p:nvPr/>
        </p:nvSpPr>
        <p:spPr>
          <a:xfrm>
            <a:off x="236476" y="152636"/>
            <a:ext cx="7091615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Aspekte der Pyrolyse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 der Klärschlamm- und Reststoffverwertung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Nach dem Verfahren von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CarbonPlus</a:t>
            </a:r>
            <a:endParaRPr lang="de-DE" sz="160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493561B-EFC3-4EB5-BFBD-BF56256B11FA}"/>
              </a:ext>
            </a:extLst>
          </p:cNvPr>
          <p:cNvCxnSpPr/>
          <p:nvPr/>
        </p:nvCxnSpPr>
        <p:spPr>
          <a:xfrm>
            <a:off x="380492" y="2024844"/>
            <a:ext cx="0" cy="396044"/>
          </a:xfrm>
          <a:prstGeom prst="line">
            <a:avLst/>
          </a:prstGeom>
          <a:ln w="60325">
            <a:solidFill>
              <a:srgbClr val="3C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E288C13-6A44-4504-ACE8-67D9A411E46F}"/>
              </a:ext>
            </a:extLst>
          </p:cNvPr>
          <p:cNvCxnSpPr/>
          <p:nvPr/>
        </p:nvCxnSpPr>
        <p:spPr>
          <a:xfrm>
            <a:off x="380492" y="3068960"/>
            <a:ext cx="0" cy="396044"/>
          </a:xfrm>
          <a:prstGeom prst="line">
            <a:avLst/>
          </a:prstGeom>
          <a:ln w="60325">
            <a:solidFill>
              <a:srgbClr val="3C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14290580-685D-40F5-B3D1-0006A471825B}"/>
              </a:ext>
            </a:extLst>
          </p:cNvPr>
          <p:cNvSpPr txBox="1"/>
          <p:nvPr/>
        </p:nvSpPr>
        <p:spPr>
          <a:xfrm>
            <a:off x="553505" y="2820541"/>
            <a:ext cx="669674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Herstellung regenerativer Energie bei Ausbildung einer negativen CO</a:t>
            </a:r>
            <a:r>
              <a:rPr lang="de-DE" b="1" baseline="-25000" dirty="0"/>
              <a:t>2</a:t>
            </a:r>
            <a:r>
              <a:rPr lang="de-DE" b="1" dirty="0"/>
              <a:t> Bilanz</a:t>
            </a:r>
          </a:p>
          <a:p>
            <a:r>
              <a:rPr lang="de-DE" sz="1600" dirty="0"/>
              <a:t>Rückführung thermischer Energie für Wärmesenken vor Ort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638204E-5C9C-46DA-8C0E-9FF7904AF8A7}"/>
              </a:ext>
            </a:extLst>
          </p:cNvPr>
          <p:cNvSpPr txBox="1"/>
          <p:nvPr/>
        </p:nvSpPr>
        <p:spPr>
          <a:xfrm>
            <a:off x="565684" y="5085184"/>
            <a:ext cx="60048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Einsatz der Klärschlammkohle als Baustoffadditiv</a:t>
            </a:r>
          </a:p>
          <a:p>
            <a:r>
              <a:rPr lang="de-DE" sz="1600" dirty="0"/>
              <a:t>(Herstellung einer dauerhaften urbanen CO</a:t>
            </a:r>
            <a:r>
              <a:rPr lang="de-DE" sz="1600" baseline="-25000" dirty="0"/>
              <a:t>2</a:t>
            </a:r>
            <a:r>
              <a:rPr lang="de-DE" sz="1600" dirty="0"/>
              <a:t> – Senke)</a:t>
            </a:r>
          </a:p>
          <a:p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50121B5-20F6-47E9-9459-0BDF7A100B5F}"/>
              </a:ext>
            </a:extLst>
          </p:cNvPr>
          <p:cNvCxnSpPr/>
          <p:nvPr/>
        </p:nvCxnSpPr>
        <p:spPr>
          <a:xfrm>
            <a:off x="380492" y="4185084"/>
            <a:ext cx="0" cy="396044"/>
          </a:xfrm>
          <a:prstGeom prst="line">
            <a:avLst/>
          </a:prstGeom>
          <a:ln w="60325">
            <a:solidFill>
              <a:srgbClr val="3C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6A21199-0446-42B0-AE30-BBA99C634C70}"/>
              </a:ext>
            </a:extLst>
          </p:cNvPr>
          <p:cNvCxnSpPr/>
          <p:nvPr/>
        </p:nvCxnSpPr>
        <p:spPr>
          <a:xfrm>
            <a:off x="380492" y="5229200"/>
            <a:ext cx="0" cy="396044"/>
          </a:xfrm>
          <a:prstGeom prst="line">
            <a:avLst/>
          </a:prstGeom>
          <a:ln w="60325">
            <a:solidFill>
              <a:srgbClr val="3C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1582EADA-3804-4EA9-B938-4BAE3AA0EF3A}"/>
              </a:ext>
            </a:extLst>
          </p:cNvPr>
          <p:cNvSpPr txBox="1"/>
          <p:nvPr/>
        </p:nvSpPr>
        <p:spPr>
          <a:xfrm>
            <a:off x="560512" y="1924380"/>
            <a:ext cx="60048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Reduktion von CO</a:t>
            </a:r>
            <a:r>
              <a:rPr lang="de-DE" b="1" baseline="-25000" dirty="0"/>
              <a:t>2</a:t>
            </a:r>
            <a:r>
              <a:rPr lang="de-DE" b="1" dirty="0"/>
              <a:t> Emissionen</a:t>
            </a:r>
          </a:p>
          <a:p>
            <a:r>
              <a:rPr lang="de-DE" sz="1600" dirty="0"/>
              <a:t>(Herstellung einer dauerhaften urbanen CO</a:t>
            </a:r>
            <a:r>
              <a:rPr lang="de-DE" sz="1600" baseline="-25000" dirty="0"/>
              <a:t>2</a:t>
            </a:r>
            <a:r>
              <a:rPr lang="de-DE" sz="1600" dirty="0"/>
              <a:t> – Senke)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371A30FA-5016-45C7-BB31-3CF98E964921}"/>
              </a:ext>
            </a:extLst>
          </p:cNvPr>
          <p:cNvSpPr txBox="1">
            <a:spLocks/>
          </p:cNvSpPr>
          <p:nvPr/>
        </p:nvSpPr>
        <p:spPr>
          <a:xfrm>
            <a:off x="236476" y="152636"/>
            <a:ext cx="7091615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Vorteile der Pyrolyse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 der Klärschlamm- und Reststoffverwertung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Nach dem Verfahren von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CarbonPlus</a:t>
            </a:r>
            <a:endParaRPr 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749B6A-6398-42B4-A8B9-9638854EDF56}"/>
              </a:ext>
            </a:extLst>
          </p:cNvPr>
          <p:cNvSpPr txBox="1"/>
          <p:nvPr/>
        </p:nvSpPr>
        <p:spPr>
          <a:xfrm>
            <a:off x="416496" y="2312876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Keine CO</a:t>
            </a:r>
            <a:r>
              <a:rPr lang="de-DE" b="1" baseline="-25000" dirty="0"/>
              <a:t>2</a:t>
            </a:r>
            <a:r>
              <a:rPr lang="de-DE" b="1" dirty="0"/>
              <a:t> Emissionen</a:t>
            </a:r>
          </a:p>
          <a:p>
            <a:r>
              <a:rPr lang="de-DE" sz="1600" dirty="0"/>
              <a:t>(1,7 t CO</a:t>
            </a:r>
            <a:r>
              <a:rPr lang="de-DE" sz="1600" baseline="-25000" dirty="0"/>
              <a:t>2</a:t>
            </a:r>
            <a:r>
              <a:rPr lang="de-DE" sz="1600" dirty="0"/>
              <a:t>/entstehen bei der Verbrennung von einer Tonne Klärschlammtrockenmasse)</a:t>
            </a:r>
          </a:p>
          <a:p>
            <a:endParaRPr lang="de-DE" dirty="0"/>
          </a:p>
          <a:p>
            <a:r>
              <a:rPr lang="de-DE" b="1" dirty="0"/>
              <a:t>Fixierung von CO</a:t>
            </a:r>
            <a:r>
              <a:rPr lang="de-DE" b="1" baseline="-25000" dirty="0"/>
              <a:t>2</a:t>
            </a:r>
            <a:r>
              <a:rPr lang="de-DE" b="1" dirty="0"/>
              <a:t> in Form von Kohlenstoff </a:t>
            </a:r>
            <a:br>
              <a:rPr lang="de-DE" dirty="0"/>
            </a:br>
            <a:r>
              <a:rPr lang="de-DE" sz="1400" dirty="0"/>
              <a:t>(ca. 1,1 t CO</a:t>
            </a:r>
            <a:r>
              <a:rPr lang="de-DE" sz="1400" baseline="-25000" dirty="0"/>
              <a:t>2</a:t>
            </a:r>
            <a:r>
              <a:rPr lang="de-DE" sz="1400" dirty="0"/>
              <a:t>/Tonne Klärschlammtrockenmasse)</a:t>
            </a:r>
          </a:p>
          <a:p>
            <a:endParaRPr lang="de-DE" dirty="0"/>
          </a:p>
          <a:p>
            <a:r>
              <a:rPr lang="de-DE" b="1" dirty="0"/>
              <a:t>Trocknung der Klärschlämme durch die Abwärme aus der Pyrolyse</a:t>
            </a:r>
          </a:p>
          <a:p>
            <a:r>
              <a:rPr lang="de-DE" sz="1600" u="sng" dirty="0"/>
              <a:t>(ein</a:t>
            </a:r>
            <a:r>
              <a:rPr lang="de-DE" sz="1600" dirty="0"/>
              <a:t> Verfahrensschritt, - keine Kosten, keine CO</a:t>
            </a:r>
            <a:r>
              <a:rPr lang="de-DE" sz="1600" baseline="-25000" dirty="0"/>
              <a:t>2</a:t>
            </a:r>
            <a:r>
              <a:rPr lang="de-DE" sz="1600" dirty="0"/>
              <a:t> Emissionen für Trocknungswärme)</a:t>
            </a:r>
          </a:p>
          <a:p>
            <a:endParaRPr lang="de-DE" b="1" dirty="0"/>
          </a:p>
          <a:p>
            <a:r>
              <a:rPr lang="de-DE" b="1" dirty="0"/>
              <a:t>Vertrieb von CO</a:t>
            </a:r>
            <a:r>
              <a:rPr lang="de-DE" b="1" baseline="-25000" dirty="0"/>
              <a:t>2</a:t>
            </a:r>
            <a:r>
              <a:rPr lang="de-DE" b="1" dirty="0"/>
              <a:t> </a:t>
            </a:r>
            <a:r>
              <a:rPr lang="de-DE" b="1" dirty="0" err="1"/>
              <a:t>Senkenzertifikaten</a:t>
            </a:r>
            <a:r>
              <a:rPr lang="de-DE" b="1" dirty="0"/>
              <a:t> möglich</a:t>
            </a:r>
            <a:br>
              <a:rPr lang="de-DE" b="1" dirty="0"/>
            </a:br>
            <a:r>
              <a:rPr lang="de-DE" sz="1600" dirty="0"/>
              <a:t>Verbesserung Projektbilanz</a:t>
            </a:r>
          </a:p>
          <a:p>
            <a:endParaRPr lang="de-DE" b="1" dirty="0"/>
          </a:p>
          <a:p>
            <a:r>
              <a:rPr lang="de-DE" b="1" dirty="0"/>
              <a:t>Keine Logistik erforderlich – Einsparung von CO</a:t>
            </a:r>
            <a:r>
              <a:rPr lang="de-DE" b="1" baseline="-25000" dirty="0"/>
              <a:t>2</a:t>
            </a:r>
          </a:p>
          <a:p>
            <a:r>
              <a:rPr lang="de-DE" sz="1400" dirty="0"/>
              <a:t>(0,850 g CO</a:t>
            </a:r>
            <a:r>
              <a:rPr lang="de-DE" sz="1400" baseline="-25000" dirty="0"/>
              <a:t>2</a:t>
            </a:r>
            <a:r>
              <a:rPr lang="de-DE" sz="1400" dirty="0"/>
              <a:t> je gefahrenen LKW Kilometer)</a:t>
            </a:r>
          </a:p>
          <a:p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A2B4F3B-D339-481F-A196-8562B2A2C086}"/>
              </a:ext>
            </a:extLst>
          </p:cNvPr>
          <p:cNvCxnSpPr/>
          <p:nvPr/>
        </p:nvCxnSpPr>
        <p:spPr>
          <a:xfrm>
            <a:off x="272480" y="3465004"/>
            <a:ext cx="0" cy="396044"/>
          </a:xfrm>
          <a:prstGeom prst="line">
            <a:avLst/>
          </a:prstGeom>
          <a:ln w="60325">
            <a:solidFill>
              <a:srgbClr val="3C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67BDFF3-E6DC-403F-B373-4575DD4F4558}"/>
              </a:ext>
            </a:extLst>
          </p:cNvPr>
          <p:cNvCxnSpPr/>
          <p:nvPr/>
        </p:nvCxnSpPr>
        <p:spPr>
          <a:xfrm>
            <a:off x="272480" y="2564904"/>
            <a:ext cx="0" cy="396044"/>
          </a:xfrm>
          <a:prstGeom prst="line">
            <a:avLst/>
          </a:prstGeom>
          <a:ln w="60325">
            <a:solidFill>
              <a:srgbClr val="3C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38D4D67-A752-43CE-B7D9-9491A02AE94D}"/>
              </a:ext>
            </a:extLst>
          </p:cNvPr>
          <p:cNvCxnSpPr/>
          <p:nvPr/>
        </p:nvCxnSpPr>
        <p:spPr>
          <a:xfrm>
            <a:off x="272480" y="5265204"/>
            <a:ext cx="0" cy="396044"/>
          </a:xfrm>
          <a:prstGeom prst="line">
            <a:avLst/>
          </a:prstGeom>
          <a:ln w="60325">
            <a:solidFill>
              <a:srgbClr val="3C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9342ED1-9C57-4AA2-87BA-2CCD6A8575A4}"/>
              </a:ext>
            </a:extLst>
          </p:cNvPr>
          <p:cNvCxnSpPr/>
          <p:nvPr/>
        </p:nvCxnSpPr>
        <p:spPr>
          <a:xfrm>
            <a:off x="272480" y="4293096"/>
            <a:ext cx="0" cy="396044"/>
          </a:xfrm>
          <a:prstGeom prst="line">
            <a:avLst/>
          </a:prstGeom>
          <a:ln w="60325">
            <a:solidFill>
              <a:srgbClr val="3C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ADFA772-B5B0-4C0F-A736-56C05F78B457}"/>
              </a:ext>
            </a:extLst>
          </p:cNvPr>
          <p:cNvCxnSpPr/>
          <p:nvPr/>
        </p:nvCxnSpPr>
        <p:spPr>
          <a:xfrm>
            <a:off x="272480" y="5985284"/>
            <a:ext cx="0" cy="396044"/>
          </a:xfrm>
          <a:prstGeom prst="line">
            <a:avLst/>
          </a:prstGeom>
          <a:ln w="60325">
            <a:solidFill>
              <a:srgbClr val="3C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8E8C5B3-A341-4393-99B9-138D182B08CA}"/>
              </a:ext>
            </a:extLst>
          </p:cNvPr>
          <p:cNvSpPr txBox="1"/>
          <p:nvPr/>
        </p:nvSpPr>
        <p:spPr>
          <a:xfrm>
            <a:off x="416496" y="141277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CO2 relevante Vorteile gegenüber der Verbrennung</a:t>
            </a:r>
          </a:p>
        </p:txBody>
      </p:sp>
    </p:spTree>
    <p:extLst>
      <p:ext uri="{BB962C8B-B14F-4D97-AF65-F5344CB8AC3E}">
        <p14:creationId xmlns:p14="http://schemas.microsoft.com/office/powerpoint/2010/main" val="13888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D64FB45-52D7-428E-AC7C-F542F42060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3095" y="652370"/>
            <a:ext cx="6822173" cy="864096"/>
          </a:xfrm>
        </p:spPr>
        <p:txBody>
          <a:bodyPr/>
          <a:lstStyle/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Vom Abfall zum Wertstoff</a:t>
            </a:r>
            <a:b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Karbonisierung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von Klärschlamm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fik 3" descr="Ein Bild, das Teller, Tisch, Tasse, drinnen enthält.&#10;&#10;Automatisch generierte Beschreibung">
            <a:extLst>
              <a:ext uri="{FF2B5EF4-FFF2-40B4-BE49-F238E27FC236}">
                <a16:creationId xmlns:a16="http://schemas.microsoft.com/office/drawing/2014/main" id="{7417B91E-FF6E-40E2-B7CB-EE1CC76069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"/>
          <a:stretch/>
        </p:blipFill>
        <p:spPr>
          <a:xfrm rot="10800000" flipV="1">
            <a:off x="632520" y="1808820"/>
            <a:ext cx="2587836" cy="1994883"/>
          </a:xfrm>
          <a:prstGeom prst="rect">
            <a:avLst/>
          </a:prstGeom>
        </p:spPr>
      </p:pic>
      <p:pic>
        <p:nvPicPr>
          <p:cNvPr id="6" name="Grafik 5" descr="Ein Bild, das Tasse, drinnen, Teller, Essen enthält.&#10;&#10;Automatisch generierte Beschreibung">
            <a:extLst>
              <a:ext uri="{FF2B5EF4-FFF2-40B4-BE49-F238E27FC236}">
                <a16:creationId xmlns:a16="http://schemas.microsoft.com/office/drawing/2014/main" id="{2EDD10D0-BEB6-46FF-A39F-465C54E8C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3" y="1808820"/>
            <a:ext cx="2653249" cy="19899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3CC89C0-2F3D-4A13-8243-4C7E02904998}"/>
              </a:ext>
            </a:extLst>
          </p:cNvPr>
          <p:cNvSpPr txBox="1"/>
          <p:nvPr/>
        </p:nvSpPr>
        <p:spPr>
          <a:xfrm>
            <a:off x="884548" y="4041068"/>
            <a:ext cx="2083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Ca – Phosphat oder </a:t>
            </a:r>
            <a:r>
              <a:rPr lang="de-DE" dirty="0" err="1"/>
              <a:t>Struvit</a:t>
            </a:r>
            <a:br>
              <a:rPr lang="de-DE" dirty="0"/>
            </a:br>
            <a:r>
              <a:rPr lang="de-DE" sz="1400" dirty="0"/>
              <a:t>Phosphatdünger</a:t>
            </a:r>
            <a:br>
              <a:rPr lang="de-DE" sz="1400" dirty="0"/>
            </a:br>
            <a:r>
              <a:rPr lang="de-DE" sz="1400" dirty="0" err="1"/>
              <a:t>Gem</a:t>
            </a:r>
            <a:r>
              <a:rPr lang="de-DE" sz="1400" dirty="0"/>
              <a:t> DüMV, Anhang II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C77681-EDE3-4BD0-B729-9B57670F2C36}"/>
              </a:ext>
            </a:extLst>
          </p:cNvPr>
          <p:cNvSpPr txBox="1"/>
          <p:nvPr/>
        </p:nvSpPr>
        <p:spPr>
          <a:xfrm>
            <a:off x="4373637" y="4041068"/>
            <a:ext cx="2083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Klärschlammkohle</a:t>
            </a:r>
            <a:br>
              <a:rPr lang="de-DE" dirty="0"/>
            </a:br>
            <a:r>
              <a:rPr lang="de-DE" sz="1400" dirty="0"/>
              <a:t>Baustoffadditiv</a:t>
            </a:r>
            <a:br>
              <a:rPr lang="de-DE" sz="1400" dirty="0"/>
            </a:br>
            <a:r>
              <a:rPr lang="de-DE" sz="1400" dirty="0"/>
              <a:t>(</a:t>
            </a:r>
            <a:r>
              <a:rPr lang="de-DE" sz="1400" dirty="0" err="1"/>
              <a:t>Bodenverbesserer</a:t>
            </a:r>
            <a:r>
              <a:rPr lang="de-DE" sz="1400" dirty="0"/>
              <a:t>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5ADDAD8-098A-4C64-9880-A1A9AFD024B6}"/>
              </a:ext>
            </a:extLst>
          </p:cNvPr>
          <p:cNvSpPr txBox="1"/>
          <p:nvPr/>
        </p:nvSpPr>
        <p:spPr>
          <a:xfrm>
            <a:off x="543095" y="5471936"/>
            <a:ext cx="275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……..mit Hilfe geeigneter Fällungsreaktionen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C16ACC3-BA4E-419C-87F3-FBC96B23E0F8}"/>
              </a:ext>
            </a:extLst>
          </p:cNvPr>
          <p:cNvSpPr txBox="1"/>
          <p:nvPr/>
        </p:nvSpPr>
        <p:spPr>
          <a:xfrm>
            <a:off x="3999479" y="5466710"/>
            <a:ext cx="2753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……..mit Hilfe der Pyrolyse</a:t>
            </a:r>
          </a:p>
        </p:txBody>
      </p:sp>
    </p:spTree>
    <p:extLst>
      <p:ext uri="{BB962C8B-B14F-4D97-AF65-F5344CB8AC3E}">
        <p14:creationId xmlns:p14="http://schemas.microsoft.com/office/powerpoint/2010/main" val="30675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D64FB45-52D7-428E-AC7C-F542F42060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477" y="152636"/>
            <a:ext cx="3276364" cy="1440160"/>
          </a:xfrm>
        </p:spPr>
        <p:txBody>
          <a:bodyPr/>
          <a:lstStyle/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Pyrolyse        </a:t>
            </a:r>
            <a:endParaRPr lang="de-DE" sz="18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1B2952-6133-41F2-811A-960AF6037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68" y="656692"/>
            <a:ext cx="3384376" cy="2016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BE16D82-F6B2-4020-BB2F-376D5B7F8AC3}"/>
                  </a:ext>
                </a:extLst>
              </p:cNvPr>
              <p:cNvSpPr txBox="1"/>
              <p:nvPr/>
            </p:nvSpPr>
            <p:spPr>
              <a:xfrm>
                <a:off x="636328" y="2041098"/>
                <a:ext cx="6336704" cy="4148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Was ist Pyrolyse?</a:t>
                </a:r>
              </a:p>
              <a:p>
                <a:endPara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de-DE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Pyr</a:t>
                </a: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= Feuer</a:t>
                </a:r>
                <a:b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de-DE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lysis</a:t>
                </a: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Lösen</a:t>
                </a:r>
              </a:p>
              <a:p>
                <a:endPara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Die Bindungsbrücken großer Moleküle </a:t>
                </a:r>
                <a:b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(organische Verbindungen) werden gelöst.</a:t>
                </a:r>
              </a:p>
              <a:p>
                <a:endPara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Bedingungen: 	- Hohe Temperaturen </a:t>
                </a:r>
                <a:b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	  (200 – 700°C)</a:t>
                </a:r>
              </a:p>
              <a:p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	- Ausschluss von </a:t>
                </a:r>
                <a:b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	  Verbrennungsluft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de-DE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&lt; 1,0 )</a:t>
                </a:r>
              </a:p>
              <a:p>
                <a:endPara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de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 verbleibt reiner Kohlenstoff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BE16D82-F6B2-4020-BB2F-376D5B7F8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28" y="2041098"/>
                <a:ext cx="6336704" cy="4148636"/>
              </a:xfrm>
              <a:prstGeom prst="rect">
                <a:avLst/>
              </a:prstGeom>
              <a:blipFill>
                <a:blip r:embed="rId3"/>
                <a:stretch>
                  <a:fillRect l="-769" t="-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 descr="Ein Bild, das Kuchen, drinnen, Schokolade enthält.&#10;&#10;Automatisch generierte Beschreibung">
            <a:extLst>
              <a:ext uri="{FF2B5EF4-FFF2-40B4-BE49-F238E27FC236}">
                <a16:creationId xmlns:a16="http://schemas.microsoft.com/office/drawing/2014/main" id="{F473DDC2-2F52-4D88-9E20-6A2709F87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4119052"/>
            <a:ext cx="1634720" cy="21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FC0FC51-C21D-475F-A148-8A45B2D5C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2060848"/>
            <a:ext cx="2466974" cy="1989221"/>
          </a:xfrm>
          <a:prstGeom prst="rect">
            <a:avLst/>
          </a:prstGeom>
        </p:spPr>
      </p:pic>
      <p:pic>
        <p:nvPicPr>
          <p:cNvPr id="4" name="Grafik 3" descr="Ein Bild, das Baum, draußen, Spur, Holz enthält.&#10;&#10;Automatisch generierte Beschreibung">
            <a:extLst>
              <a:ext uri="{FF2B5EF4-FFF2-40B4-BE49-F238E27FC236}">
                <a16:creationId xmlns:a16="http://schemas.microsoft.com/office/drawing/2014/main" id="{BBABBDBA-5DE3-42CE-82FE-EEDB6D69F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96" y="4329100"/>
            <a:ext cx="2466975" cy="184785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C71C5708-2044-4816-BBB1-8DD1F48270AF}"/>
              </a:ext>
            </a:extLst>
          </p:cNvPr>
          <p:cNvSpPr txBox="1">
            <a:spLocks/>
          </p:cNvSpPr>
          <p:nvPr/>
        </p:nvSpPr>
        <p:spPr>
          <a:xfrm>
            <a:off x="236476" y="152636"/>
            <a:ext cx="6912767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Pyrolyse -</a:t>
            </a:r>
          </a:p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 Verfahren aus der Steinzeit  </a:t>
            </a:r>
          </a:p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2615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3C3FA2F2-455F-4192-8317-01802BA61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592796"/>
            <a:ext cx="3269940" cy="2452455"/>
          </a:xfrm>
          <a:prstGeom prst="rect">
            <a:avLst/>
          </a:prstGeom>
        </p:spPr>
      </p:pic>
      <p:pic>
        <p:nvPicPr>
          <p:cNvPr id="5" name="Grafik 4" descr="Ein Bild, das Himmel, draußen enthält.&#10;&#10;Automatisch generierte Beschreibung">
            <a:extLst>
              <a:ext uri="{FF2B5EF4-FFF2-40B4-BE49-F238E27FC236}">
                <a16:creationId xmlns:a16="http://schemas.microsoft.com/office/drawing/2014/main" id="{EE0CA363-58FF-451B-A5F7-9705FD8D4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3068960"/>
            <a:ext cx="3735715" cy="34290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136F4CB0-976E-47BD-93F3-8BDD2347C140}"/>
              </a:ext>
            </a:extLst>
          </p:cNvPr>
          <p:cNvSpPr txBox="1">
            <a:spLocks/>
          </p:cNvSpPr>
          <p:nvPr/>
        </p:nvSpPr>
        <p:spPr>
          <a:xfrm>
            <a:off x="236476" y="152636"/>
            <a:ext cx="7091615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 Beispiel aus der Praxis</a:t>
            </a:r>
          </a:p>
        </p:txBody>
      </p:sp>
    </p:spTree>
    <p:extLst>
      <p:ext uri="{BB962C8B-B14F-4D97-AF65-F5344CB8AC3E}">
        <p14:creationId xmlns:p14="http://schemas.microsoft.com/office/powerpoint/2010/main" val="27259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Überblick über das Funktionsschema der Pyreg-Verkohlungsanlage">
            <a:extLst>
              <a:ext uri="{FF2B5EF4-FFF2-40B4-BE49-F238E27FC236}">
                <a16:creationId xmlns:a16="http://schemas.microsoft.com/office/drawing/2014/main" id="{610F438F-7C40-4F02-BF5B-33229809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0" y="1520788"/>
            <a:ext cx="7101392" cy="46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el 2">
            <a:extLst>
              <a:ext uri="{FF2B5EF4-FFF2-40B4-BE49-F238E27FC236}">
                <a16:creationId xmlns:a16="http://schemas.microsoft.com/office/drawing/2014/main" id="{8E48456B-CCD8-4E11-9141-1A231DA4C0AE}"/>
              </a:ext>
            </a:extLst>
          </p:cNvPr>
          <p:cNvSpPr txBox="1">
            <a:spLocks/>
          </p:cNvSpPr>
          <p:nvPr/>
        </p:nvSpPr>
        <p:spPr>
          <a:xfrm>
            <a:off x="236476" y="152636"/>
            <a:ext cx="7091615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Fließschema der Pyrolyse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DAE1CF0-E94D-41B2-8FFD-383B455506C4}"/>
              </a:ext>
            </a:extLst>
          </p:cNvPr>
          <p:cNvSpPr txBox="1"/>
          <p:nvPr/>
        </p:nvSpPr>
        <p:spPr>
          <a:xfrm>
            <a:off x="3692860" y="1772816"/>
            <a:ext cx="2916324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D36EEFB-5988-44B1-B6FE-1F0C418716FA}"/>
              </a:ext>
            </a:extLst>
          </p:cNvPr>
          <p:cNvSpPr txBox="1"/>
          <p:nvPr/>
        </p:nvSpPr>
        <p:spPr>
          <a:xfrm>
            <a:off x="5169024" y="5553236"/>
            <a:ext cx="16561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Synthesekohle</a:t>
            </a:r>
          </a:p>
        </p:txBody>
      </p:sp>
    </p:spTree>
    <p:extLst>
      <p:ext uri="{BB962C8B-B14F-4D97-AF65-F5344CB8AC3E}">
        <p14:creationId xmlns:p14="http://schemas.microsoft.com/office/powerpoint/2010/main" val="38135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3">
            <a:extLst>
              <a:ext uri="{FF2B5EF4-FFF2-40B4-BE49-F238E27FC236}">
                <a16:creationId xmlns:a16="http://schemas.microsoft.com/office/drawing/2014/main" id="{A9819822-9AC5-4747-8ECF-4D378BEFD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84784"/>
            <a:ext cx="4597400" cy="3536166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222E8F9-86CF-448E-B3C9-21EFF4B6196F}"/>
              </a:ext>
            </a:extLst>
          </p:cNvPr>
          <p:cNvSpPr txBox="1"/>
          <p:nvPr/>
        </p:nvSpPr>
        <p:spPr>
          <a:xfrm>
            <a:off x="2720752" y="5082182"/>
            <a:ext cx="12908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Verbrennung Verrottung</a:t>
            </a:r>
          </a:p>
          <a:p>
            <a:r>
              <a:rPr lang="de-DE" sz="1200" dirty="0"/>
              <a:t>Kompostierung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68444328-1AB7-4296-A6C7-22DF28E5F895}"/>
              </a:ext>
            </a:extLst>
          </p:cNvPr>
          <p:cNvCxnSpPr>
            <a:cxnSpLocks/>
          </p:cNvCxnSpPr>
          <p:nvPr/>
        </p:nvCxnSpPr>
        <p:spPr>
          <a:xfrm>
            <a:off x="2720752" y="3825044"/>
            <a:ext cx="2350092" cy="0"/>
          </a:xfrm>
          <a:prstGeom prst="straightConnector1">
            <a:avLst/>
          </a:prstGeom>
          <a:ln w="47625">
            <a:solidFill>
              <a:schemeClr val="bg2">
                <a:lumMod val="50000"/>
                <a:alpha val="5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165868A-8104-43D6-9FD4-88D2BA40F006}"/>
              </a:ext>
            </a:extLst>
          </p:cNvPr>
          <p:cNvCxnSpPr>
            <a:cxnSpLocks/>
          </p:cNvCxnSpPr>
          <p:nvPr/>
        </p:nvCxnSpPr>
        <p:spPr>
          <a:xfrm>
            <a:off x="2701702" y="3805994"/>
            <a:ext cx="0" cy="1152128"/>
          </a:xfrm>
          <a:prstGeom prst="line">
            <a:avLst/>
          </a:prstGeom>
          <a:ln w="44450">
            <a:solidFill>
              <a:schemeClr val="bg2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F100B6BB-322C-43EB-AE3B-41A8730558A0}"/>
              </a:ext>
            </a:extLst>
          </p:cNvPr>
          <p:cNvSpPr txBox="1"/>
          <p:nvPr/>
        </p:nvSpPr>
        <p:spPr>
          <a:xfrm>
            <a:off x="3548844" y="3970801"/>
            <a:ext cx="12908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r>
              <a:rPr lang="de-DE" sz="1200" dirty="0"/>
              <a:t>Carbonisierung</a:t>
            </a:r>
          </a:p>
          <a:p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0F6E4AC-F55E-42E7-B520-7649086F1CDE}"/>
              </a:ext>
            </a:extLst>
          </p:cNvPr>
          <p:cNvSpPr txBox="1"/>
          <p:nvPr/>
        </p:nvSpPr>
        <p:spPr>
          <a:xfrm>
            <a:off x="289435" y="1484784"/>
            <a:ext cx="45804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CO2 Kreislauf bei der üblichen Verwertung von organischen Reststoffen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824FDC-27F1-4425-8C2F-7BC6A2138BA3}"/>
              </a:ext>
            </a:extLst>
          </p:cNvPr>
          <p:cNvSpPr txBox="1">
            <a:spLocks/>
          </p:cNvSpPr>
          <p:nvPr/>
        </p:nvSpPr>
        <p:spPr>
          <a:xfrm>
            <a:off x="4948778" y="1016688"/>
            <a:ext cx="2488498" cy="48246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 pitchFamily="18" charset="2"/>
              <a:buNone/>
            </a:pPr>
            <a:r>
              <a:rPr lang="en-US" sz="1400" b="1" u="sng" dirty="0"/>
              <a:t>CO</a:t>
            </a:r>
            <a:r>
              <a:rPr lang="en-US" sz="1400" b="1" u="sng" baseline="-25000" dirty="0"/>
              <a:t>2</a:t>
            </a:r>
            <a:r>
              <a:rPr lang="en-US" sz="1400" b="1" u="sng" dirty="0"/>
              <a:t> </a:t>
            </a:r>
            <a:r>
              <a:rPr lang="en-US" sz="1400" b="1" u="sng" dirty="0" err="1"/>
              <a:t>Kreislauf</a:t>
            </a:r>
            <a:r>
              <a:rPr lang="en-US" sz="1400" b="1" u="sng" dirty="0"/>
              <a:t>:</a:t>
            </a:r>
          </a:p>
          <a:p>
            <a:pPr marL="45720" indent="0">
              <a:buFont typeface="Wingdings 2" pitchFamily="18" charset="2"/>
              <a:buNone/>
            </a:pPr>
            <a:r>
              <a:rPr lang="en-US" sz="1400" dirty="0" err="1"/>
              <a:t>Pflanzliche</a:t>
            </a:r>
            <a:r>
              <a:rPr lang="en-US" sz="1400" dirty="0"/>
              <a:t> </a:t>
            </a:r>
            <a:r>
              <a:rPr lang="en-US" sz="1400" dirty="0" err="1"/>
              <a:t>Reststoffe</a:t>
            </a:r>
            <a:r>
              <a:rPr lang="en-US" sz="1400" dirty="0"/>
              <a:t>: </a:t>
            </a:r>
            <a:br>
              <a:rPr lang="en-US" sz="1400" dirty="0"/>
            </a:br>
            <a:r>
              <a:rPr lang="en-US" sz="1400" dirty="0" err="1"/>
              <a:t>verbrennen</a:t>
            </a:r>
            <a:r>
              <a:rPr lang="en-US" sz="1400" dirty="0"/>
              <a:t>, </a:t>
            </a:r>
            <a:r>
              <a:rPr lang="en-US" sz="1400" dirty="0" err="1"/>
              <a:t>verrotten,kompostieren</a:t>
            </a:r>
            <a:r>
              <a:rPr lang="en-US" sz="1400" dirty="0"/>
              <a:t>.</a:t>
            </a:r>
          </a:p>
          <a:p>
            <a:pPr marL="45720" indent="0">
              <a:buFont typeface="Wingdings 2" pitchFamily="18" charset="2"/>
              <a:buNone/>
            </a:pPr>
            <a:endParaRPr lang="en-US" sz="1400" dirty="0"/>
          </a:p>
          <a:p>
            <a:pPr marL="45720" indent="0">
              <a:buFont typeface="Wingdings 2" pitchFamily="18" charset="2"/>
              <a:buNone/>
            </a:pPr>
            <a:r>
              <a:rPr lang="en-US" sz="1400" dirty="0"/>
              <a:t>Das </a:t>
            </a:r>
            <a:r>
              <a:rPr lang="en-US" sz="1400" dirty="0" err="1"/>
              <a:t>aufgenommene</a:t>
            </a:r>
            <a:r>
              <a:rPr lang="en-US" sz="1400" dirty="0"/>
              <a:t> CO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  <a:r>
              <a:rPr lang="en-US" sz="1400" dirty="0" err="1"/>
              <a:t>wird</a:t>
            </a:r>
            <a:r>
              <a:rPr lang="en-US" sz="1400" dirty="0"/>
              <a:t> </a:t>
            </a:r>
            <a:r>
              <a:rPr lang="en-US" sz="1400" dirty="0" err="1"/>
              <a:t>wieder</a:t>
            </a:r>
            <a:r>
              <a:rPr lang="en-US" sz="1400" dirty="0"/>
              <a:t> </a:t>
            </a:r>
            <a:r>
              <a:rPr lang="en-US" sz="1400" dirty="0" err="1"/>
              <a:t>freigesetzt</a:t>
            </a:r>
            <a:endParaRPr lang="en-US" sz="1400" dirty="0"/>
          </a:p>
          <a:p>
            <a:pPr marL="45720" indent="0">
              <a:buFont typeface="Wingdings 2" pitchFamily="18" charset="2"/>
              <a:buNone/>
            </a:pPr>
            <a:endParaRPr lang="en-US" sz="1400" dirty="0"/>
          </a:p>
          <a:p>
            <a:pPr marL="45720" indent="0">
              <a:buFont typeface="Wingdings 2" pitchFamily="18" charset="2"/>
              <a:buNone/>
            </a:pPr>
            <a:endParaRPr lang="en-US" sz="1400" dirty="0"/>
          </a:p>
          <a:p>
            <a:pPr marL="45720" indent="0">
              <a:buFont typeface="Wingdings 2" pitchFamily="18" charset="2"/>
              <a:buNone/>
            </a:pPr>
            <a:r>
              <a:rPr lang="en-US" sz="1400" b="1" u="sng" dirty="0"/>
              <a:t>CO2 </a:t>
            </a:r>
            <a:r>
              <a:rPr lang="en-US" sz="1400" b="1" u="sng" dirty="0" err="1"/>
              <a:t>Fixierung</a:t>
            </a:r>
            <a:endParaRPr lang="en-US" sz="1400" b="1" u="sng" dirty="0"/>
          </a:p>
          <a:p>
            <a:pPr marL="45720" indent="0">
              <a:buFont typeface="Wingdings 2" pitchFamily="18" charset="2"/>
              <a:buNone/>
            </a:pPr>
            <a:r>
              <a:rPr lang="en-US" sz="1400" dirty="0" err="1"/>
              <a:t>Pflanzliche</a:t>
            </a:r>
            <a:r>
              <a:rPr lang="en-US" sz="1400" dirty="0"/>
              <a:t> </a:t>
            </a:r>
            <a:r>
              <a:rPr lang="en-US" sz="1400" dirty="0" err="1"/>
              <a:t>Reststoffe</a:t>
            </a:r>
            <a:endParaRPr lang="en-US" sz="1400" dirty="0"/>
          </a:p>
          <a:p>
            <a:pPr marL="45720" indent="0">
              <a:buFont typeface="Wingdings 2" pitchFamily="18" charset="2"/>
              <a:buNone/>
            </a:pPr>
            <a:r>
              <a:rPr lang="en-US" sz="1400" dirty="0" err="1"/>
              <a:t>carbonisieren</a:t>
            </a:r>
            <a:endParaRPr lang="en-US" sz="1400" dirty="0"/>
          </a:p>
          <a:p>
            <a:pPr marL="45720" indent="0">
              <a:buFont typeface="Wingdings 2" pitchFamily="18" charset="2"/>
              <a:buNone/>
            </a:pPr>
            <a:endParaRPr lang="en-US" sz="1400" dirty="0"/>
          </a:p>
          <a:p>
            <a:pPr marL="45720" indent="0">
              <a:buFont typeface="Wingdings 2" pitchFamily="18" charset="2"/>
              <a:buNone/>
            </a:pPr>
            <a:r>
              <a:rPr lang="en-US" sz="1400" dirty="0"/>
              <a:t>Das </a:t>
            </a:r>
            <a:r>
              <a:rPr lang="en-US" sz="1400" dirty="0" err="1"/>
              <a:t>aufgenommene</a:t>
            </a:r>
            <a:r>
              <a:rPr lang="en-US" sz="1400" dirty="0"/>
              <a:t> CO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  <a:r>
              <a:rPr lang="en-US" sz="1400" dirty="0" err="1"/>
              <a:t>wird</a:t>
            </a:r>
            <a:r>
              <a:rPr lang="en-US" sz="1400" dirty="0"/>
              <a:t> </a:t>
            </a:r>
            <a:r>
              <a:rPr lang="en-US" sz="1400" dirty="0" err="1"/>
              <a:t>als</a:t>
            </a:r>
            <a:r>
              <a:rPr lang="en-US" sz="1400" dirty="0"/>
              <a:t> </a:t>
            </a:r>
            <a:r>
              <a:rPr lang="en-US" sz="1400" dirty="0" err="1"/>
              <a:t>Kohlenstoff</a:t>
            </a:r>
            <a:r>
              <a:rPr lang="en-US" sz="1400" dirty="0"/>
              <a:t> </a:t>
            </a:r>
            <a:r>
              <a:rPr lang="en-US" sz="1400" dirty="0" err="1"/>
              <a:t>dauerhaft</a:t>
            </a:r>
            <a:r>
              <a:rPr lang="en-US" sz="1400" dirty="0"/>
              <a:t> </a:t>
            </a:r>
            <a:r>
              <a:rPr lang="en-US" sz="1400" dirty="0" err="1"/>
              <a:t>fixiert</a:t>
            </a:r>
            <a:br>
              <a:rPr lang="en-US" sz="1400" dirty="0"/>
            </a:br>
            <a:endParaRPr lang="en-US" sz="1400" dirty="0"/>
          </a:p>
          <a:p>
            <a:pPr marL="45720" indent="0">
              <a:buFont typeface="Wingdings 2" pitchFamily="18" charset="2"/>
              <a:buNone/>
            </a:pPr>
            <a:r>
              <a:rPr lang="en-US" sz="1400" dirty="0"/>
              <a:t>Es </a:t>
            </a:r>
            <a:r>
              <a:rPr lang="en-US" sz="1400" dirty="0" err="1"/>
              <a:t>entstehen</a:t>
            </a:r>
            <a:r>
              <a:rPr lang="en-US" sz="1400" dirty="0"/>
              <a:t> </a:t>
            </a:r>
            <a:r>
              <a:rPr lang="en-US" sz="1400" dirty="0" err="1"/>
              <a:t>Kohle</a:t>
            </a:r>
            <a:r>
              <a:rPr lang="en-US" sz="1400" dirty="0"/>
              <a:t>, </a:t>
            </a:r>
            <a:r>
              <a:rPr lang="en-US" sz="1400" dirty="0" err="1"/>
              <a:t>Öle</a:t>
            </a:r>
            <a:r>
              <a:rPr lang="en-US" sz="1400" dirty="0"/>
              <a:t>, Gas, </a:t>
            </a:r>
            <a:r>
              <a:rPr lang="en-US" sz="1400" dirty="0" err="1"/>
              <a:t>Energie</a:t>
            </a:r>
            <a:r>
              <a:rPr lang="en-US" sz="1400" dirty="0"/>
              <a:t> </a:t>
            </a:r>
            <a:r>
              <a:rPr lang="en-US" sz="1400" baseline="-25000" dirty="0"/>
              <a:t>(</a:t>
            </a:r>
            <a:r>
              <a:rPr lang="en-US" sz="1400" baseline="-25000" dirty="0" err="1"/>
              <a:t>th</a:t>
            </a:r>
            <a:r>
              <a:rPr lang="en-US" sz="1400" baseline="-25000" dirty="0"/>
              <a:t>)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9E371E12-BA2C-4570-8006-EFEE5B144BD0}"/>
              </a:ext>
            </a:extLst>
          </p:cNvPr>
          <p:cNvSpPr txBox="1">
            <a:spLocks/>
          </p:cNvSpPr>
          <p:nvPr/>
        </p:nvSpPr>
        <p:spPr>
          <a:xfrm>
            <a:off x="236476" y="152636"/>
            <a:ext cx="7091615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Eine Kohlenstoffsenke durch </a:t>
            </a:r>
            <a:b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Pyrolyse,-</a:t>
            </a:r>
            <a:b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15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5775440-3477-4606-8BD3-26E9458E7053}"/>
              </a:ext>
            </a:extLst>
          </p:cNvPr>
          <p:cNvSpPr txBox="1">
            <a:spLocks/>
          </p:cNvSpPr>
          <p:nvPr/>
        </p:nvSpPr>
        <p:spPr>
          <a:xfrm>
            <a:off x="236476" y="152636"/>
            <a:ext cx="7091615" cy="121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Vorteile der Pyrolyse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 Allgemeinen</a:t>
            </a:r>
            <a:endParaRPr lang="de-DE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4ACCCD-D72F-4C65-BD0E-BD51A0986716}"/>
              </a:ext>
            </a:extLst>
          </p:cNvPr>
          <p:cNvSpPr txBox="1"/>
          <p:nvPr/>
        </p:nvSpPr>
        <p:spPr>
          <a:xfrm>
            <a:off x="636328" y="1736812"/>
            <a:ext cx="63367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</a:t>
            </a:r>
            <a:r>
              <a:rPr lang="de-DE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wird in Form von Kohlenstoff fixiert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(Klimaschutz)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Geringer Energieaufwand für den Startprozess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(Autarker Prozess)</a:t>
            </a:r>
            <a:endParaRPr lang="de-DE" dirty="0"/>
          </a:p>
        </p:txBody>
      </p:sp>
      <p:pic>
        <p:nvPicPr>
          <p:cNvPr id="5" name="Grafik 4" descr="Pfeil Kreis Silhouette">
            <a:extLst>
              <a:ext uri="{FF2B5EF4-FFF2-40B4-BE49-F238E27FC236}">
                <a16:creationId xmlns:a16="http://schemas.microsoft.com/office/drawing/2014/main" id="{EA2CE090-E754-4C10-B9EB-41A51DFF9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4849" y="3641151"/>
            <a:ext cx="2888151" cy="2888151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4697184-4D51-45C6-B132-4FE17EEF7CC5}"/>
              </a:ext>
            </a:extLst>
          </p:cNvPr>
          <p:cNvSpPr/>
          <p:nvPr/>
        </p:nvSpPr>
        <p:spPr>
          <a:xfrm>
            <a:off x="1568624" y="4041068"/>
            <a:ext cx="117566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Gas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C80C21A-64BD-41CE-B937-72B273985738}"/>
              </a:ext>
            </a:extLst>
          </p:cNvPr>
          <p:cNvSpPr/>
          <p:nvPr/>
        </p:nvSpPr>
        <p:spPr>
          <a:xfrm>
            <a:off x="4365170" y="4041068"/>
            <a:ext cx="11756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Hitze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0CB0683-C686-4246-8E47-D390CA4B7182}"/>
              </a:ext>
            </a:extLst>
          </p:cNvPr>
          <p:cNvSpPr/>
          <p:nvPr/>
        </p:nvSpPr>
        <p:spPr>
          <a:xfrm>
            <a:off x="2337180" y="5953238"/>
            <a:ext cx="1175660" cy="57606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/>
              <a:t>Reststoff</a:t>
            </a:r>
            <a:br>
              <a:rPr lang="de-DE" sz="1300" dirty="0"/>
            </a:br>
            <a:r>
              <a:rPr lang="de-DE" sz="1300" dirty="0"/>
              <a:t>Klär</a:t>
            </a:r>
            <a:br>
              <a:rPr lang="de-DE" sz="1300" dirty="0"/>
            </a:br>
            <a:r>
              <a:rPr lang="de-DE" sz="1300" dirty="0"/>
              <a:t>schlamm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CD95A82-083D-4526-B766-8D117E45410F}"/>
              </a:ext>
            </a:extLst>
          </p:cNvPr>
          <p:cNvCxnSpPr/>
          <p:nvPr/>
        </p:nvCxnSpPr>
        <p:spPr>
          <a:xfrm flipH="1">
            <a:off x="3819613" y="6241270"/>
            <a:ext cx="147616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58FCA03E-E26E-4832-B8B5-0345ADDED542}"/>
              </a:ext>
            </a:extLst>
          </p:cNvPr>
          <p:cNvSpPr/>
          <p:nvPr/>
        </p:nvSpPr>
        <p:spPr>
          <a:xfrm>
            <a:off x="5461210" y="5953238"/>
            <a:ext cx="125598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Ext. Startenergie</a:t>
            </a:r>
          </a:p>
        </p:txBody>
      </p:sp>
    </p:spTree>
    <p:extLst>
      <p:ext uri="{BB962C8B-B14F-4D97-AF65-F5344CB8AC3E}">
        <p14:creationId xmlns:p14="http://schemas.microsoft.com/office/powerpoint/2010/main" val="1119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EB560C4-3DF1-4776-B563-B046CB8982A6}"/>
              </a:ext>
            </a:extLst>
          </p:cNvPr>
          <p:cNvSpPr txBox="1">
            <a:spLocks/>
          </p:cNvSpPr>
          <p:nvPr/>
        </p:nvSpPr>
        <p:spPr>
          <a:xfrm>
            <a:off x="236476" y="152636"/>
            <a:ext cx="7091615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 Klärschlamm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E5F094-0D8C-440A-A52F-13B2E66B2760}"/>
              </a:ext>
            </a:extLst>
          </p:cNvPr>
          <p:cNvSpPr txBox="1"/>
          <p:nvPr/>
        </p:nvSpPr>
        <p:spPr>
          <a:xfrm>
            <a:off x="596515" y="1916832"/>
            <a:ext cx="67315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Enthält ca. 	45 – 80 % org. Masse </a:t>
            </a:r>
            <a:r>
              <a:rPr lang="de-DE" sz="1200" dirty="0"/>
              <a:t>(Quelle DWA)</a:t>
            </a:r>
          </a:p>
          <a:p>
            <a:endParaRPr lang="de-DE" sz="1600" dirty="0"/>
          </a:p>
          <a:p>
            <a:r>
              <a:rPr lang="de-DE" sz="1600" dirty="0"/>
              <a:t>Heizwert ca. 	10 – 12 KJ/kg TS </a:t>
            </a:r>
            <a:r>
              <a:rPr lang="de-DE" sz="1200" dirty="0"/>
              <a:t>(Quelle DWA)</a:t>
            </a:r>
          </a:p>
          <a:p>
            <a:endParaRPr lang="de-DE" sz="1800" dirty="0"/>
          </a:p>
          <a:p>
            <a:endParaRPr lang="de-DE" sz="1600" dirty="0"/>
          </a:p>
          <a:p>
            <a:r>
              <a:rPr lang="de-DE" sz="1600" dirty="0"/>
              <a:t>Der überwiegenden Anteil besteht aus organischer Masse.</a:t>
            </a:r>
          </a:p>
          <a:p>
            <a:endParaRPr lang="de-DE" sz="1600" dirty="0"/>
          </a:p>
          <a:p>
            <a:r>
              <a:rPr lang="de-DE" sz="1600" dirty="0"/>
              <a:t>Diese organische Masse ist weitestgehend auf pflanzliche Masse </a:t>
            </a:r>
            <a:br>
              <a:rPr lang="de-DE" sz="1600" dirty="0"/>
            </a:br>
            <a:r>
              <a:rPr lang="de-DE" sz="1600" dirty="0"/>
              <a:t>zurückzuführen.</a:t>
            </a:r>
          </a:p>
          <a:p>
            <a:endParaRPr lang="de-DE" sz="1600" dirty="0"/>
          </a:p>
          <a:p>
            <a:r>
              <a:rPr lang="de-DE" sz="1600" dirty="0"/>
              <a:t>Für das DIP (</a:t>
            </a:r>
            <a:r>
              <a:rPr lang="de-DE" sz="1600" dirty="0" err="1"/>
              <a:t>drying</a:t>
            </a:r>
            <a:r>
              <a:rPr lang="de-DE" sz="1600" dirty="0"/>
              <a:t> in </a:t>
            </a:r>
            <a:r>
              <a:rPr lang="de-DE" sz="1600" dirty="0" err="1"/>
              <a:t>place</a:t>
            </a:r>
            <a:r>
              <a:rPr lang="de-DE" sz="1600" dirty="0"/>
              <a:t>) Verfahren zur Klärschlammtrocknung ist der Brennwert durch die Zugabe von Grüngut anzuheben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614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656</Words>
  <Application>Microsoft Office PowerPoint</Application>
  <PresentationFormat>A4-Papier (210 x 297 mm)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Franklin Gothic Medium</vt:lpstr>
      <vt:lpstr>Wingdings</vt:lpstr>
      <vt:lpstr>Wingdings 2</vt:lpstr>
      <vt:lpstr>Raster</vt:lpstr>
      <vt:lpstr>Die Pyrolyse (auch von Klärschlamm) Ein Verfahren zur Fixierung von CO2</vt:lpstr>
      <vt:lpstr>Vom Abfall zum Wertstoff Karbonisierung von Klärschlamm </vt:lpstr>
      <vt:lpstr>Die Pyrolyse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Hans-Peter Leimer</dc:creator>
  <cp:lastModifiedBy>Ingo Bode</cp:lastModifiedBy>
  <cp:revision>240</cp:revision>
  <dcterms:created xsi:type="dcterms:W3CDTF">2019-08-15T09:12:41Z</dcterms:created>
  <dcterms:modified xsi:type="dcterms:W3CDTF">2022-04-08T15:46:59Z</dcterms:modified>
</cp:coreProperties>
</file>